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1480" r:id="rId2"/>
    <p:sldId id="1474" r:id="rId3"/>
    <p:sldId id="1483" r:id="rId4"/>
    <p:sldId id="1312" r:id="rId5"/>
    <p:sldId id="1484" r:id="rId6"/>
    <p:sldId id="1486" r:id="rId7"/>
    <p:sldId id="1487" r:id="rId8"/>
    <p:sldId id="1488" r:id="rId9"/>
    <p:sldId id="1489" r:id="rId10"/>
    <p:sldId id="1477" r:id="rId11"/>
    <p:sldId id="1533" r:id="rId12"/>
    <p:sldId id="1534" r:id="rId13"/>
    <p:sldId id="1535" r:id="rId14"/>
    <p:sldId id="1536" r:id="rId15"/>
    <p:sldId id="1537" r:id="rId16"/>
    <p:sldId id="1490" r:id="rId17"/>
    <p:sldId id="1491" r:id="rId18"/>
    <p:sldId id="1492" r:id="rId19"/>
    <p:sldId id="1493" r:id="rId20"/>
    <p:sldId id="1494" r:id="rId21"/>
    <p:sldId id="1495" r:id="rId22"/>
    <p:sldId id="1496" r:id="rId23"/>
    <p:sldId id="1497" r:id="rId24"/>
    <p:sldId id="1336" r:id="rId25"/>
    <p:sldId id="1498" r:id="rId26"/>
    <p:sldId id="1220" r:id="rId27"/>
    <p:sldId id="1509" r:id="rId28"/>
    <p:sldId id="1510" r:id="rId29"/>
    <p:sldId id="1526" r:id="rId30"/>
    <p:sldId id="1538" r:id="rId31"/>
    <p:sldId id="1516" r:id="rId32"/>
    <p:sldId id="1518" r:id="rId33"/>
    <p:sldId id="1519" r:id="rId34"/>
    <p:sldId id="1525" r:id="rId35"/>
    <p:sldId id="1529" r:id="rId36"/>
    <p:sldId id="1520" r:id="rId37"/>
    <p:sldId id="1522" r:id="rId38"/>
    <p:sldId id="1523" r:id="rId39"/>
    <p:sldId id="1527" r:id="rId40"/>
    <p:sldId id="1528" r:id="rId41"/>
    <p:sldId id="1524" r:id="rId42"/>
    <p:sldId id="1508" r:id="rId43"/>
    <p:sldId id="1531" r:id="rId44"/>
    <p:sldId id="153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58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90D1A0-6324-42B8-8273-301D24CC2C3C}" type="datetimeFigureOut">
              <a:rPr lang="en-US" smtClean="0"/>
              <a:t>2/13/2022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D3AD43-5A1E-4DFF-8994-342DD2F5FB59}" type="slidenum">
              <a:rPr lang="en-US" smtClean="0"/>
              <a:t>‹#›</a:t>
            </a:fld>
            <a:endParaRPr lang="en-US"/>
          </a:p>
        </p:txBody>
      </p:sp>
    </p:spTree>
    <p:extLst>
      <p:ext uri="{BB962C8B-B14F-4D97-AF65-F5344CB8AC3E}">
        <p14:creationId xmlns:p14="http://schemas.microsoft.com/office/powerpoint/2010/main" val="2914716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2017347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3AD43-5A1E-4DFF-8994-342DD2F5FB59}" type="slidenum">
              <a:rPr lang="en-US" smtClean="0"/>
              <a:t>12</a:t>
            </a:fld>
            <a:endParaRPr lang="en-US"/>
          </a:p>
        </p:txBody>
      </p:sp>
    </p:spTree>
    <p:extLst>
      <p:ext uri="{BB962C8B-B14F-4D97-AF65-F5344CB8AC3E}">
        <p14:creationId xmlns:p14="http://schemas.microsoft.com/office/powerpoint/2010/main" val="4272089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3AD43-5A1E-4DFF-8994-342DD2F5FB59}" type="slidenum">
              <a:rPr lang="en-US" smtClean="0"/>
              <a:t>13</a:t>
            </a:fld>
            <a:endParaRPr lang="en-US"/>
          </a:p>
        </p:txBody>
      </p:sp>
    </p:spTree>
    <p:extLst>
      <p:ext uri="{BB962C8B-B14F-4D97-AF65-F5344CB8AC3E}">
        <p14:creationId xmlns:p14="http://schemas.microsoft.com/office/powerpoint/2010/main" val="2778169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109489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2927636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460310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382435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18</a:t>
            </a:fld>
            <a:endParaRPr lang="en-US" dirty="0"/>
          </a:p>
        </p:txBody>
      </p:sp>
    </p:spTree>
    <p:extLst>
      <p:ext uri="{BB962C8B-B14F-4D97-AF65-F5344CB8AC3E}">
        <p14:creationId xmlns:p14="http://schemas.microsoft.com/office/powerpoint/2010/main" val="3517700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19</a:t>
            </a:fld>
            <a:endParaRPr lang="en-US" dirty="0"/>
          </a:p>
        </p:txBody>
      </p:sp>
    </p:spTree>
    <p:extLst>
      <p:ext uri="{BB962C8B-B14F-4D97-AF65-F5344CB8AC3E}">
        <p14:creationId xmlns:p14="http://schemas.microsoft.com/office/powerpoint/2010/main" val="3629341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20</a:t>
            </a:fld>
            <a:endParaRPr lang="en-US" dirty="0"/>
          </a:p>
        </p:txBody>
      </p:sp>
    </p:spTree>
    <p:extLst>
      <p:ext uri="{BB962C8B-B14F-4D97-AF65-F5344CB8AC3E}">
        <p14:creationId xmlns:p14="http://schemas.microsoft.com/office/powerpoint/2010/main" val="1562564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21</a:t>
            </a:fld>
            <a:endParaRPr lang="en-US" dirty="0"/>
          </a:p>
        </p:txBody>
      </p:sp>
    </p:spTree>
    <p:extLst>
      <p:ext uri="{BB962C8B-B14F-4D97-AF65-F5344CB8AC3E}">
        <p14:creationId xmlns:p14="http://schemas.microsoft.com/office/powerpoint/2010/main" val="1064039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1993314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3954072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23</a:t>
            </a:fld>
            <a:endParaRPr lang="en-US" dirty="0"/>
          </a:p>
        </p:txBody>
      </p:sp>
    </p:spTree>
    <p:extLst>
      <p:ext uri="{BB962C8B-B14F-4D97-AF65-F5344CB8AC3E}">
        <p14:creationId xmlns:p14="http://schemas.microsoft.com/office/powerpoint/2010/main" val="2908741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24</a:t>
            </a:fld>
            <a:endParaRPr lang="en-US" dirty="0"/>
          </a:p>
        </p:txBody>
      </p:sp>
    </p:spTree>
    <p:extLst>
      <p:ext uri="{BB962C8B-B14F-4D97-AF65-F5344CB8AC3E}">
        <p14:creationId xmlns:p14="http://schemas.microsoft.com/office/powerpoint/2010/main" val="1391265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25</a:t>
            </a:fld>
            <a:endParaRPr lang="en-US" dirty="0"/>
          </a:p>
        </p:txBody>
      </p:sp>
    </p:spTree>
    <p:extLst>
      <p:ext uri="{BB962C8B-B14F-4D97-AF65-F5344CB8AC3E}">
        <p14:creationId xmlns:p14="http://schemas.microsoft.com/office/powerpoint/2010/main" val="1335167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3AD43-5A1E-4DFF-8994-342DD2F5FB59}" type="slidenum">
              <a:rPr lang="en-US" smtClean="0"/>
              <a:t>26</a:t>
            </a:fld>
            <a:endParaRPr lang="en-US"/>
          </a:p>
        </p:txBody>
      </p:sp>
    </p:spTree>
    <p:extLst>
      <p:ext uri="{BB962C8B-B14F-4D97-AF65-F5344CB8AC3E}">
        <p14:creationId xmlns:p14="http://schemas.microsoft.com/office/powerpoint/2010/main" val="3862698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3AD43-5A1E-4DFF-8994-342DD2F5FB59}" type="slidenum">
              <a:rPr lang="en-US" smtClean="0"/>
              <a:t>27</a:t>
            </a:fld>
            <a:endParaRPr lang="en-US"/>
          </a:p>
        </p:txBody>
      </p:sp>
    </p:spTree>
    <p:extLst>
      <p:ext uri="{BB962C8B-B14F-4D97-AF65-F5344CB8AC3E}">
        <p14:creationId xmlns:p14="http://schemas.microsoft.com/office/powerpoint/2010/main" val="2991272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3AD43-5A1E-4DFF-8994-342DD2F5FB59}" type="slidenum">
              <a:rPr lang="en-US" smtClean="0"/>
              <a:t>28</a:t>
            </a:fld>
            <a:endParaRPr lang="en-US"/>
          </a:p>
        </p:txBody>
      </p:sp>
    </p:spTree>
    <p:extLst>
      <p:ext uri="{BB962C8B-B14F-4D97-AF65-F5344CB8AC3E}">
        <p14:creationId xmlns:p14="http://schemas.microsoft.com/office/powerpoint/2010/main" val="2500618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3AD43-5A1E-4DFF-8994-342DD2F5FB59}" type="slidenum">
              <a:rPr lang="en-US" smtClean="0"/>
              <a:t>29</a:t>
            </a:fld>
            <a:endParaRPr lang="en-US"/>
          </a:p>
        </p:txBody>
      </p:sp>
    </p:spTree>
    <p:extLst>
      <p:ext uri="{BB962C8B-B14F-4D97-AF65-F5344CB8AC3E}">
        <p14:creationId xmlns:p14="http://schemas.microsoft.com/office/powerpoint/2010/main" val="529745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3AD43-5A1E-4DFF-8994-342DD2F5FB59}" type="slidenum">
              <a:rPr lang="en-US" smtClean="0"/>
              <a:t>30</a:t>
            </a:fld>
            <a:endParaRPr lang="en-US"/>
          </a:p>
        </p:txBody>
      </p:sp>
    </p:spTree>
    <p:extLst>
      <p:ext uri="{BB962C8B-B14F-4D97-AF65-F5344CB8AC3E}">
        <p14:creationId xmlns:p14="http://schemas.microsoft.com/office/powerpoint/2010/main" val="41502103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3AD43-5A1E-4DFF-8994-342DD2F5FB59}" type="slidenum">
              <a:rPr lang="en-US" smtClean="0"/>
              <a:t>31</a:t>
            </a:fld>
            <a:endParaRPr lang="en-US"/>
          </a:p>
        </p:txBody>
      </p:sp>
    </p:spTree>
    <p:extLst>
      <p:ext uri="{BB962C8B-B14F-4D97-AF65-F5344CB8AC3E}">
        <p14:creationId xmlns:p14="http://schemas.microsoft.com/office/powerpoint/2010/main" val="34748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486263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3AD43-5A1E-4DFF-8994-342DD2F5FB59}" type="slidenum">
              <a:rPr lang="en-US" smtClean="0"/>
              <a:t>32</a:t>
            </a:fld>
            <a:endParaRPr lang="en-US"/>
          </a:p>
        </p:txBody>
      </p:sp>
    </p:spTree>
    <p:extLst>
      <p:ext uri="{BB962C8B-B14F-4D97-AF65-F5344CB8AC3E}">
        <p14:creationId xmlns:p14="http://schemas.microsoft.com/office/powerpoint/2010/main" val="22995372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3AD43-5A1E-4DFF-8994-342DD2F5FB59}" type="slidenum">
              <a:rPr lang="en-US" smtClean="0"/>
              <a:t>33</a:t>
            </a:fld>
            <a:endParaRPr lang="en-US"/>
          </a:p>
        </p:txBody>
      </p:sp>
    </p:spTree>
    <p:extLst>
      <p:ext uri="{BB962C8B-B14F-4D97-AF65-F5344CB8AC3E}">
        <p14:creationId xmlns:p14="http://schemas.microsoft.com/office/powerpoint/2010/main" val="1457252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34</a:t>
            </a:fld>
            <a:endParaRPr lang="en-US" dirty="0"/>
          </a:p>
        </p:txBody>
      </p:sp>
    </p:spTree>
    <p:extLst>
      <p:ext uri="{BB962C8B-B14F-4D97-AF65-F5344CB8AC3E}">
        <p14:creationId xmlns:p14="http://schemas.microsoft.com/office/powerpoint/2010/main" val="379335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3AD43-5A1E-4DFF-8994-342DD2F5FB59}" type="slidenum">
              <a:rPr lang="en-US" smtClean="0"/>
              <a:t>35</a:t>
            </a:fld>
            <a:endParaRPr lang="en-US"/>
          </a:p>
        </p:txBody>
      </p:sp>
    </p:spTree>
    <p:extLst>
      <p:ext uri="{BB962C8B-B14F-4D97-AF65-F5344CB8AC3E}">
        <p14:creationId xmlns:p14="http://schemas.microsoft.com/office/powerpoint/2010/main" val="327012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3AD43-5A1E-4DFF-8994-342DD2F5FB59}" type="slidenum">
              <a:rPr lang="en-US" smtClean="0"/>
              <a:t>36</a:t>
            </a:fld>
            <a:endParaRPr lang="en-US"/>
          </a:p>
        </p:txBody>
      </p:sp>
    </p:spTree>
    <p:extLst>
      <p:ext uri="{BB962C8B-B14F-4D97-AF65-F5344CB8AC3E}">
        <p14:creationId xmlns:p14="http://schemas.microsoft.com/office/powerpoint/2010/main" val="3049175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3AD43-5A1E-4DFF-8994-342DD2F5FB59}" type="slidenum">
              <a:rPr lang="en-US" smtClean="0"/>
              <a:t>37</a:t>
            </a:fld>
            <a:endParaRPr lang="en-US"/>
          </a:p>
        </p:txBody>
      </p:sp>
    </p:spTree>
    <p:extLst>
      <p:ext uri="{BB962C8B-B14F-4D97-AF65-F5344CB8AC3E}">
        <p14:creationId xmlns:p14="http://schemas.microsoft.com/office/powerpoint/2010/main" val="1304435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3AD43-5A1E-4DFF-8994-342DD2F5FB59}" type="slidenum">
              <a:rPr lang="en-US" smtClean="0"/>
              <a:t>38</a:t>
            </a:fld>
            <a:endParaRPr lang="en-US"/>
          </a:p>
        </p:txBody>
      </p:sp>
    </p:spTree>
    <p:extLst>
      <p:ext uri="{BB962C8B-B14F-4D97-AF65-F5344CB8AC3E}">
        <p14:creationId xmlns:p14="http://schemas.microsoft.com/office/powerpoint/2010/main" val="95162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3AD43-5A1E-4DFF-8994-342DD2F5FB59}" type="slidenum">
              <a:rPr lang="en-US" smtClean="0"/>
              <a:t>39</a:t>
            </a:fld>
            <a:endParaRPr lang="en-US"/>
          </a:p>
        </p:txBody>
      </p:sp>
    </p:spTree>
    <p:extLst>
      <p:ext uri="{BB962C8B-B14F-4D97-AF65-F5344CB8AC3E}">
        <p14:creationId xmlns:p14="http://schemas.microsoft.com/office/powerpoint/2010/main" val="42530616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3AD43-5A1E-4DFF-8994-342DD2F5FB59}" type="slidenum">
              <a:rPr lang="en-US" smtClean="0"/>
              <a:t>40</a:t>
            </a:fld>
            <a:endParaRPr lang="en-US"/>
          </a:p>
        </p:txBody>
      </p:sp>
    </p:spTree>
    <p:extLst>
      <p:ext uri="{BB962C8B-B14F-4D97-AF65-F5344CB8AC3E}">
        <p14:creationId xmlns:p14="http://schemas.microsoft.com/office/powerpoint/2010/main" val="206195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3AD43-5A1E-4DFF-8994-342DD2F5FB59}" type="slidenum">
              <a:rPr lang="en-US" smtClean="0"/>
              <a:t>41</a:t>
            </a:fld>
            <a:endParaRPr lang="en-US"/>
          </a:p>
        </p:txBody>
      </p:sp>
    </p:spTree>
    <p:extLst>
      <p:ext uri="{BB962C8B-B14F-4D97-AF65-F5344CB8AC3E}">
        <p14:creationId xmlns:p14="http://schemas.microsoft.com/office/powerpoint/2010/main" val="2070960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12980050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42</a:t>
            </a:fld>
            <a:endParaRPr lang="en-US" dirty="0"/>
          </a:p>
        </p:txBody>
      </p:sp>
    </p:spTree>
    <p:extLst>
      <p:ext uri="{BB962C8B-B14F-4D97-AF65-F5344CB8AC3E}">
        <p14:creationId xmlns:p14="http://schemas.microsoft.com/office/powerpoint/2010/main" val="29804271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3AD43-5A1E-4DFF-8994-342DD2F5FB59}" type="slidenum">
              <a:rPr lang="en-US" smtClean="0"/>
              <a:t>43</a:t>
            </a:fld>
            <a:endParaRPr lang="en-US"/>
          </a:p>
        </p:txBody>
      </p:sp>
    </p:spTree>
    <p:extLst>
      <p:ext uri="{BB962C8B-B14F-4D97-AF65-F5344CB8AC3E}">
        <p14:creationId xmlns:p14="http://schemas.microsoft.com/office/powerpoint/2010/main" val="13357445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3AD43-5A1E-4DFF-8994-342DD2F5FB59}" type="slidenum">
              <a:rPr lang="en-US" smtClean="0"/>
              <a:t>44</a:t>
            </a:fld>
            <a:endParaRPr lang="en-US"/>
          </a:p>
        </p:txBody>
      </p:sp>
    </p:spTree>
    <p:extLst>
      <p:ext uri="{BB962C8B-B14F-4D97-AF65-F5344CB8AC3E}">
        <p14:creationId xmlns:p14="http://schemas.microsoft.com/office/powerpoint/2010/main" val="359213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3302733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2793987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1548651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1209657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3AD43-5A1E-4DFF-8994-342DD2F5FB59}" type="slidenum">
              <a:rPr lang="en-US" smtClean="0"/>
              <a:t>11</a:t>
            </a:fld>
            <a:endParaRPr lang="en-US"/>
          </a:p>
        </p:txBody>
      </p:sp>
    </p:spTree>
    <p:extLst>
      <p:ext uri="{BB962C8B-B14F-4D97-AF65-F5344CB8AC3E}">
        <p14:creationId xmlns:p14="http://schemas.microsoft.com/office/powerpoint/2010/main" val="3884824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0D725-1336-427A-B4B3-87174DF58C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F9800F-8987-4C78-8A12-56D965C7B8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EE1E13-3831-42C4-BB4B-2DE918E27DA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0994201-715C-4376-BF42-19A0B1CAC3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894DAE-EA06-4B2D-AA0C-01B6F7E76DD5}"/>
              </a:ext>
            </a:extLst>
          </p:cNvPr>
          <p:cNvSpPr>
            <a:spLocks noGrp="1"/>
          </p:cNvSpPr>
          <p:nvPr>
            <p:ph type="sldNum" sz="quarter" idx="12"/>
          </p:nvPr>
        </p:nvSpPr>
        <p:spPr/>
        <p:txBody>
          <a:bodyPr/>
          <a:lstStyle/>
          <a:p>
            <a:fld id="{67C47E40-66CD-4604-88CB-C05D78EC1C43}" type="slidenum">
              <a:rPr lang="en-US" smtClean="0"/>
              <a:t>‹#›</a:t>
            </a:fld>
            <a:endParaRPr lang="en-US"/>
          </a:p>
        </p:txBody>
      </p:sp>
    </p:spTree>
    <p:extLst>
      <p:ext uri="{BB962C8B-B14F-4D97-AF65-F5344CB8AC3E}">
        <p14:creationId xmlns:p14="http://schemas.microsoft.com/office/powerpoint/2010/main" val="881439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8A19B-2343-425C-BDDB-364088A7C0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16C988-753B-47EB-8F9F-516E7A4F69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CD67F9-CEBF-49EC-BBCE-D98A67B6AE0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9813D01-5E2E-4763-B111-0EDE2475BB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60AA8-C6B0-4A75-A892-54D55409A3EF}"/>
              </a:ext>
            </a:extLst>
          </p:cNvPr>
          <p:cNvSpPr>
            <a:spLocks noGrp="1"/>
          </p:cNvSpPr>
          <p:nvPr>
            <p:ph type="sldNum" sz="quarter" idx="12"/>
          </p:nvPr>
        </p:nvSpPr>
        <p:spPr/>
        <p:txBody>
          <a:bodyPr/>
          <a:lstStyle/>
          <a:p>
            <a:fld id="{67C47E40-66CD-4604-88CB-C05D78EC1C43}" type="slidenum">
              <a:rPr lang="en-US" smtClean="0"/>
              <a:t>‹#›</a:t>
            </a:fld>
            <a:endParaRPr lang="en-US"/>
          </a:p>
        </p:txBody>
      </p:sp>
    </p:spTree>
    <p:extLst>
      <p:ext uri="{BB962C8B-B14F-4D97-AF65-F5344CB8AC3E}">
        <p14:creationId xmlns:p14="http://schemas.microsoft.com/office/powerpoint/2010/main" val="3577923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700DA-D808-41B3-90CE-D7C0871A7D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1E6A67-C8A9-45FB-946F-F8B2EB83B6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7B59B-B583-4D14-A17D-B9481366646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F62E249-E6B5-4CB6-9CAF-5956738389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2A2DF5-6313-4C38-85B3-DE27A3D3D61F}"/>
              </a:ext>
            </a:extLst>
          </p:cNvPr>
          <p:cNvSpPr>
            <a:spLocks noGrp="1"/>
          </p:cNvSpPr>
          <p:nvPr>
            <p:ph type="sldNum" sz="quarter" idx="12"/>
          </p:nvPr>
        </p:nvSpPr>
        <p:spPr/>
        <p:txBody>
          <a:bodyPr/>
          <a:lstStyle/>
          <a:p>
            <a:fld id="{67C47E40-66CD-4604-88CB-C05D78EC1C43}" type="slidenum">
              <a:rPr lang="en-US" smtClean="0"/>
              <a:t>‹#›</a:t>
            </a:fld>
            <a:endParaRPr lang="en-US"/>
          </a:p>
        </p:txBody>
      </p:sp>
    </p:spTree>
    <p:extLst>
      <p:ext uri="{BB962C8B-B14F-4D97-AF65-F5344CB8AC3E}">
        <p14:creationId xmlns:p14="http://schemas.microsoft.com/office/powerpoint/2010/main" val="3338999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Master Slide 1">
    <p:spTree>
      <p:nvGrpSpPr>
        <p:cNvPr id="1" name=""/>
        <p:cNvGrpSpPr/>
        <p:nvPr/>
      </p:nvGrpSpPr>
      <p:grpSpPr>
        <a:xfrm>
          <a:off x="0" y="0"/>
          <a:ext cx="0" cy="0"/>
          <a:chOff x="0" y="0"/>
          <a:chExt cx="0" cy="0"/>
        </a:xfrm>
      </p:grpSpPr>
      <p:sp>
        <p:nvSpPr>
          <p:cNvPr id="2" name="Rectangle 1"/>
          <p:cNvSpPr/>
          <p:nvPr userDrawn="1"/>
        </p:nvSpPr>
        <p:spPr>
          <a:xfrm>
            <a:off x="11020274" y="167269"/>
            <a:ext cx="1171726" cy="6467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291893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5" name="Picture Placeholder 8"/>
          <p:cNvSpPr>
            <a:spLocks noGrp="1"/>
          </p:cNvSpPr>
          <p:nvPr>
            <p:ph type="pic" sz="quarter" idx="18"/>
          </p:nvPr>
        </p:nvSpPr>
        <p:spPr>
          <a:xfrm>
            <a:off x="1140948" y="1667631"/>
            <a:ext cx="2248875" cy="2608016"/>
          </a:xfrm>
          <a:custGeom>
            <a:avLst/>
            <a:gdLst>
              <a:gd name="connsiteX0" fmla="*/ 2522219 w 5044439"/>
              <a:gd name="connsiteY0" fmla="*/ 0 h 5851550"/>
              <a:gd name="connsiteX1" fmla="*/ 5044439 w 5044439"/>
              <a:gd name="connsiteY1" fmla="*/ 1261110 h 5851550"/>
              <a:gd name="connsiteX2" fmla="*/ 5044439 w 5044439"/>
              <a:gd name="connsiteY2" fmla="*/ 4590440 h 5851550"/>
              <a:gd name="connsiteX3" fmla="*/ 2522219 w 5044439"/>
              <a:gd name="connsiteY3" fmla="*/ 5851550 h 5851550"/>
              <a:gd name="connsiteX4" fmla="*/ 0 w 5044439"/>
              <a:gd name="connsiteY4" fmla="*/ 4590440 h 5851550"/>
              <a:gd name="connsiteX5" fmla="*/ 0 w 5044439"/>
              <a:gd name="connsiteY5" fmla="*/ 1261110 h 585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439" h="5851550">
                <a:moveTo>
                  <a:pt x="2522219" y="0"/>
                </a:moveTo>
                <a:lnTo>
                  <a:pt x="5044439" y="1261110"/>
                </a:lnTo>
                <a:lnTo>
                  <a:pt x="5044439" y="4590440"/>
                </a:lnTo>
                <a:lnTo>
                  <a:pt x="2522219" y="5851550"/>
                </a:lnTo>
                <a:lnTo>
                  <a:pt x="0" y="4590440"/>
                </a:lnTo>
                <a:lnTo>
                  <a:pt x="0" y="1261110"/>
                </a:lnTo>
                <a:close/>
              </a:path>
            </a:pathLst>
          </a:custGeom>
          <a:effectLst/>
        </p:spPr>
        <p:txBody>
          <a:bodyPr wrap="square">
            <a:no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64372294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7888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0"/>
            <a:ext cx="12192000" cy="685800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76505549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am_of_3_2">
    <p:spTree>
      <p:nvGrpSpPr>
        <p:cNvPr id="1" name=""/>
        <p:cNvGrpSpPr/>
        <p:nvPr/>
      </p:nvGrpSpPr>
      <p:grpSpPr>
        <a:xfrm>
          <a:off x="0" y="0"/>
          <a:ext cx="0" cy="0"/>
          <a:chOff x="0" y="0"/>
          <a:chExt cx="0" cy="0"/>
        </a:xfrm>
      </p:grpSpPr>
      <p:sp>
        <p:nvSpPr>
          <p:cNvPr id="9" name="Picture Placeholder 3"/>
          <p:cNvSpPr>
            <a:spLocks noGrp="1"/>
          </p:cNvSpPr>
          <p:nvPr>
            <p:ph type="pic" sz="quarter" idx="10"/>
          </p:nvPr>
        </p:nvSpPr>
        <p:spPr>
          <a:xfrm>
            <a:off x="7996054" y="1941832"/>
            <a:ext cx="2028530" cy="2028002"/>
          </a:xfrm>
          <a:prstGeom prst="ellipse">
            <a:avLst/>
          </a:prstGeom>
        </p:spPr>
        <p:txBody>
          <a:bodyPr>
            <a:normAutofit/>
          </a:bodyPr>
          <a:lstStyle>
            <a:lvl1pPr>
              <a:defRPr sz="1150"/>
            </a:lvl1pPr>
          </a:lstStyle>
          <a:p>
            <a:endParaRPr lang="en-US"/>
          </a:p>
        </p:txBody>
      </p:sp>
      <p:sp>
        <p:nvSpPr>
          <p:cNvPr id="13" name="Picture Placeholder 3"/>
          <p:cNvSpPr>
            <a:spLocks noGrp="1"/>
          </p:cNvSpPr>
          <p:nvPr>
            <p:ph type="pic" sz="quarter" idx="11"/>
          </p:nvPr>
        </p:nvSpPr>
        <p:spPr>
          <a:xfrm>
            <a:off x="2140139" y="1941832"/>
            <a:ext cx="2028530" cy="2028002"/>
          </a:xfrm>
          <a:prstGeom prst="ellipse">
            <a:avLst/>
          </a:prstGeom>
        </p:spPr>
        <p:txBody>
          <a:bodyPr>
            <a:normAutofit/>
          </a:bodyPr>
          <a:lstStyle>
            <a:lvl1pPr>
              <a:defRPr sz="1150"/>
            </a:lvl1pPr>
          </a:lstStyle>
          <a:p>
            <a:endParaRPr lang="en-US"/>
          </a:p>
        </p:txBody>
      </p:sp>
      <p:sp>
        <p:nvSpPr>
          <p:cNvPr id="17" name="Picture Placeholder 3"/>
          <p:cNvSpPr>
            <a:spLocks noGrp="1"/>
          </p:cNvSpPr>
          <p:nvPr>
            <p:ph type="pic" sz="quarter" idx="12"/>
          </p:nvPr>
        </p:nvSpPr>
        <p:spPr>
          <a:xfrm>
            <a:off x="5083837" y="1941832"/>
            <a:ext cx="2028530" cy="2028002"/>
          </a:xfrm>
          <a:prstGeom prst="ellipse">
            <a:avLst/>
          </a:prstGeom>
        </p:spPr>
        <p:txBody>
          <a:bodyPr>
            <a:normAutofit/>
          </a:bodyPr>
          <a:lstStyle>
            <a:lvl1pPr>
              <a:defRPr sz="1150"/>
            </a:lvl1pPr>
          </a:lstStyle>
          <a:p>
            <a:endParaRPr lang="en-US"/>
          </a:p>
        </p:txBody>
      </p:sp>
    </p:spTree>
    <p:extLst>
      <p:ext uri="{BB962C8B-B14F-4D97-AF65-F5344CB8AC3E}">
        <p14:creationId xmlns:p14="http://schemas.microsoft.com/office/powerpoint/2010/main" val="15505595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69EE9-098D-43F8-8AA3-E3CD41E8D5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7C1AC5-B131-4136-9F30-4B14D4928C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970CC-C382-48B3-A5A3-EA228F39859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B135A19-8EA1-4F70-8933-C633A6AF9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29947B-A56D-4EE8-9328-FFC1215CACCB}"/>
              </a:ext>
            </a:extLst>
          </p:cNvPr>
          <p:cNvSpPr>
            <a:spLocks noGrp="1"/>
          </p:cNvSpPr>
          <p:nvPr>
            <p:ph type="sldNum" sz="quarter" idx="12"/>
          </p:nvPr>
        </p:nvSpPr>
        <p:spPr/>
        <p:txBody>
          <a:bodyPr/>
          <a:lstStyle/>
          <a:p>
            <a:fld id="{67C47E40-66CD-4604-88CB-C05D78EC1C43}" type="slidenum">
              <a:rPr lang="en-US" smtClean="0"/>
              <a:t>‹#›</a:t>
            </a:fld>
            <a:endParaRPr lang="en-US"/>
          </a:p>
        </p:txBody>
      </p:sp>
    </p:spTree>
    <p:extLst>
      <p:ext uri="{BB962C8B-B14F-4D97-AF65-F5344CB8AC3E}">
        <p14:creationId xmlns:p14="http://schemas.microsoft.com/office/powerpoint/2010/main" val="2423814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95B56-8537-4E32-B9C9-FCB12698D8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800408-EEC3-45A8-A905-8BFE24787A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7FEC67-BEB9-468A-A089-E16C86B5339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7486FC2-096C-4F19-86CE-92D72316F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9AED19-0075-488E-8CC1-DF5D771DAD95}"/>
              </a:ext>
            </a:extLst>
          </p:cNvPr>
          <p:cNvSpPr>
            <a:spLocks noGrp="1"/>
          </p:cNvSpPr>
          <p:nvPr>
            <p:ph type="sldNum" sz="quarter" idx="12"/>
          </p:nvPr>
        </p:nvSpPr>
        <p:spPr/>
        <p:txBody>
          <a:bodyPr/>
          <a:lstStyle/>
          <a:p>
            <a:fld id="{67C47E40-66CD-4604-88CB-C05D78EC1C43}" type="slidenum">
              <a:rPr lang="en-US" smtClean="0"/>
              <a:t>‹#›</a:t>
            </a:fld>
            <a:endParaRPr lang="en-US"/>
          </a:p>
        </p:txBody>
      </p:sp>
    </p:spTree>
    <p:extLst>
      <p:ext uri="{BB962C8B-B14F-4D97-AF65-F5344CB8AC3E}">
        <p14:creationId xmlns:p14="http://schemas.microsoft.com/office/powerpoint/2010/main" val="749482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E06C-FA47-41AB-A3C0-130B92CC10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A38AD-3341-4EBD-9312-14B35CC2EC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1A9FD7-3733-459A-8121-76928580D5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0EB892-E066-4A3A-B0E4-0E79ED494DA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469F750-3526-4373-8131-ADB813BB13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93007-014C-4E2D-A7BF-1526D3D50E1B}"/>
              </a:ext>
            </a:extLst>
          </p:cNvPr>
          <p:cNvSpPr>
            <a:spLocks noGrp="1"/>
          </p:cNvSpPr>
          <p:nvPr>
            <p:ph type="sldNum" sz="quarter" idx="12"/>
          </p:nvPr>
        </p:nvSpPr>
        <p:spPr/>
        <p:txBody>
          <a:bodyPr/>
          <a:lstStyle/>
          <a:p>
            <a:fld id="{67C47E40-66CD-4604-88CB-C05D78EC1C43}" type="slidenum">
              <a:rPr lang="en-US" smtClean="0"/>
              <a:t>‹#›</a:t>
            </a:fld>
            <a:endParaRPr lang="en-US"/>
          </a:p>
        </p:txBody>
      </p:sp>
    </p:spTree>
    <p:extLst>
      <p:ext uri="{BB962C8B-B14F-4D97-AF65-F5344CB8AC3E}">
        <p14:creationId xmlns:p14="http://schemas.microsoft.com/office/powerpoint/2010/main" val="2774015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BBA0-AB2F-434D-A684-21FC68F28A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896E5B-AC87-4592-BDAE-5CB40BDE58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B0204B-D645-4B97-9E47-EC8B2FD3D7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445479-15BE-4D70-BDFB-C862CBC800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F4D561-E545-4B40-B97D-4B9B25F596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02FAB1-FA94-41C6-AF43-9510CC11C35D}"/>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562F8BB-85A8-441F-8F31-2C5467881E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0CE875-9BDB-47BE-A02D-A6367767B212}"/>
              </a:ext>
            </a:extLst>
          </p:cNvPr>
          <p:cNvSpPr>
            <a:spLocks noGrp="1"/>
          </p:cNvSpPr>
          <p:nvPr>
            <p:ph type="sldNum" sz="quarter" idx="12"/>
          </p:nvPr>
        </p:nvSpPr>
        <p:spPr/>
        <p:txBody>
          <a:bodyPr/>
          <a:lstStyle/>
          <a:p>
            <a:fld id="{67C47E40-66CD-4604-88CB-C05D78EC1C43}" type="slidenum">
              <a:rPr lang="en-US" smtClean="0"/>
              <a:t>‹#›</a:t>
            </a:fld>
            <a:endParaRPr lang="en-US"/>
          </a:p>
        </p:txBody>
      </p:sp>
    </p:spTree>
    <p:extLst>
      <p:ext uri="{BB962C8B-B14F-4D97-AF65-F5344CB8AC3E}">
        <p14:creationId xmlns:p14="http://schemas.microsoft.com/office/powerpoint/2010/main" val="2911149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3735-37F3-4479-8205-81C1B4BD5F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E3D817-742E-45F2-9E18-6A9C61AB583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6F5BAB2-BB96-40A8-973F-B5261D2006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2E3955-F622-46CC-90C1-CCEE0CE684D2}"/>
              </a:ext>
            </a:extLst>
          </p:cNvPr>
          <p:cNvSpPr>
            <a:spLocks noGrp="1"/>
          </p:cNvSpPr>
          <p:nvPr>
            <p:ph type="sldNum" sz="quarter" idx="12"/>
          </p:nvPr>
        </p:nvSpPr>
        <p:spPr/>
        <p:txBody>
          <a:bodyPr/>
          <a:lstStyle/>
          <a:p>
            <a:fld id="{67C47E40-66CD-4604-88CB-C05D78EC1C43}" type="slidenum">
              <a:rPr lang="en-US" smtClean="0"/>
              <a:t>‹#›</a:t>
            </a:fld>
            <a:endParaRPr lang="en-US"/>
          </a:p>
        </p:txBody>
      </p:sp>
    </p:spTree>
    <p:extLst>
      <p:ext uri="{BB962C8B-B14F-4D97-AF65-F5344CB8AC3E}">
        <p14:creationId xmlns:p14="http://schemas.microsoft.com/office/powerpoint/2010/main" val="265712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D83553-9AB9-493F-9F45-BFD455C80AE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AEFC7A69-20E6-44F6-90E3-B7AA2BEC75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0B7EBB-318C-4F32-83B3-AF161CD07A1D}"/>
              </a:ext>
            </a:extLst>
          </p:cNvPr>
          <p:cNvSpPr>
            <a:spLocks noGrp="1"/>
          </p:cNvSpPr>
          <p:nvPr>
            <p:ph type="sldNum" sz="quarter" idx="12"/>
          </p:nvPr>
        </p:nvSpPr>
        <p:spPr/>
        <p:txBody>
          <a:bodyPr/>
          <a:lstStyle/>
          <a:p>
            <a:fld id="{67C47E40-66CD-4604-88CB-C05D78EC1C43}" type="slidenum">
              <a:rPr lang="en-US" smtClean="0"/>
              <a:t>‹#›</a:t>
            </a:fld>
            <a:endParaRPr lang="en-US"/>
          </a:p>
        </p:txBody>
      </p:sp>
    </p:spTree>
    <p:extLst>
      <p:ext uri="{BB962C8B-B14F-4D97-AF65-F5344CB8AC3E}">
        <p14:creationId xmlns:p14="http://schemas.microsoft.com/office/powerpoint/2010/main" val="2935495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59911-AC29-4B53-A7FD-222D7C05DC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1B4CEE-6917-4D28-8011-E77B568310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E8B50F-4218-4B9E-B509-C6BFE499B6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9D3172-D535-4D59-8F04-63D252BECDE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F1AC09F-B1BB-4F71-B65F-48B43444A6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BF0E70-0956-4C32-8C33-90E9FD33F602}"/>
              </a:ext>
            </a:extLst>
          </p:cNvPr>
          <p:cNvSpPr>
            <a:spLocks noGrp="1"/>
          </p:cNvSpPr>
          <p:nvPr>
            <p:ph type="sldNum" sz="quarter" idx="12"/>
          </p:nvPr>
        </p:nvSpPr>
        <p:spPr/>
        <p:txBody>
          <a:bodyPr/>
          <a:lstStyle/>
          <a:p>
            <a:fld id="{67C47E40-66CD-4604-88CB-C05D78EC1C43}" type="slidenum">
              <a:rPr lang="en-US" smtClean="0"/>
              <a:t>‹#›</a:t>
            </a:fld>
            <a:endParaRPr lang="en-US"/>
          </a:p>
        </p:txBody>
      </p:sp>
    </p:spTree>
    <p:extLst>
      <p:ext uri="{BB962C8B-B14F-4D97-AF65-F5344CB8AC3E}">
        <p14:creationId xmlns:p14="http://schemas.microsoft.com/office/powerpoint/2010/main" val="976446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198E4-4F8A-441C-9A94-AA47A21C2D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9BF907-8964-469A-A1E9-F65D4DF1D6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AE0EED-11CF-451A-A5CA-5B29040F1C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6202F7-A934-4E68-B747-D4C2A4F3123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AD01A9D-B220-410F-8F54-4F5EEC984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D3ACEA-2F4E-4038-B575-F19158AB465F}"/>
              </a:ext>
            </a:extLst>
          </p:cNvPr>
          <p:cNvSpPr>
            <a:spLocks noGrp="1"/>
          </p:cNvSpPr>
          <p:nvPr>
            <p:ph type="sldNum" sz="quarter" idx="12"/>
          </p:nvPr>
        </p:nvSpPr>
        <p:spPr/>
        <p:txBody>
          <a:bodyPr/>
          <a:lstStyle/>
          <a:p>
            <a:fld id="{67C47E40-66CD-4604-88CB-C05D78EC1C43}" type="slidenum">
              <a:rPr lang="en-US" smtClean="0"/>
              <a:t>‹#›</a:t>
            </a:fld>
            <a:endParaRPr lang="en-US"/>
          </a:p>
        </p:txBody>
      </p:sp>
    </p:spTree>
    <p:extLst>
      <p:ext uri="{BB962C8B-B14F-4D97-AF65-F5344CB8AC3E}">
        <p14:creationId xmlns:p14="http://schemas.microsoft.com/office/powerpoint/2010/main" val="1984287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069C9-5E10-4121-868B-70DFB94C36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8F575E-F2C9-411F-A912-BFC9E84BE9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496158-7F0A-406D-B62E-2B1215BDC7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7F715B3A-B78E-467C-8F98-0CCE24BA23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999AB7-053A-4A3C-9B3C-7FC52B8831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47E40-66CD-4604-88CB-C05D78EC1C43}" type="slidenum">
              <a:rPr lang="en-US" smtClean="0"/>
              <a:t>‹#›</a:t>
            </a:fld>
            <a:endParaRPr lang="en-US"/>
          </a:p>
        </p:txBody>
      </p:sp>
    </p:spTree>
    <p:extLst>
      <p:ext uri="{BB962C8B-B14F-4D97-AF65-F5344CB8AC3E}">
        <p14:creationId xmlns:p14="http://schemas.microsoft.com/office/powerpoint/2010/main" val="3085602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8" Type="http://schemas.openxmlformats.org/officeDocument/2006/relationships/hyperlink" Target="https://airtable.com/shryjwunknJriYluz" TargetMode="External"/><Relationship Id="rId3" Type="http://schemas.openxmlformats.org/officeDocument/2006/relationships/image" Target="../media/image14.png"/><Relationship Id="rId7" Type="http://schemas.openxmlformats.org/officeDocument/2006/relationships/hyperlink" Target="https://airtable.com/shrfKY1cv9Ha23KkG"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hyperlink" Target="https://airtable.com/shrz9s7NVOYr4rE2B" TargetMode="External"/><Relationship Id="rId5" Type="http://schemas.openxmlformats.org/officeDocument/2006/relationships/hyperlink" Target="https://airtable.com/shrA51bx2oqUcmD6N" TargetMode="Externa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6.xml"/><Relationship Id="rId5" Type="http://schemas.openxmlformats.org/officeDocument/2006/relationships/hyperlink" Target="https://airtable.com/shrI0xGjsccQW73IG" TargetMode="Externa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6.xml"/><Relationship Id="rId5" Type="http://schemas.openxmlformats.org/officeDocument/2006/relationships/hyperlink" Target="https://airtable.com/shrzpjIXYTansb0yW/tblKSKJ4TkJGIvKzs" TargetMode="Externa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16.xml"/><Relationship Id="rId5" Type="http://schemas.openxmlformats.org/officeDocument/2006/relationships/hyperlink" Target="https://airtable.com/shreDM4i14f59xW8t" TargetMode="Externa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57">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26;p18">
            <a:extLst>
              <a:ext uri="{FF2B5EF4-FFF2-40B4-BE49-F238E27FC236}">
                <a16:creationId xmlns:a16="http://schemas.microsoft.com/office/drawing/2014/main" id="{2A0E43E3-7DF4-491A-AB22-F3584A3B54FA}"/>
              </a:ext>
            </a:extLst>
          </p:cNvPr>
          <p:cNvSpPr txBox="1">
            <a:spLocks/>
          </p:cNvSpPr>
          <p:nvPr/>
        </p:nvSpPr>
        <p:spPr>
          <a:xfrm>
            <a:off x="477981" y="1122363"/>
            <a:ext cx="3465946" cy="3204134"/>
          </a:xfrm>
          <a:prstGeom prst="rect">
            <a:avLst/>
          </a:prstGeom>
        </p:spPr>
        <p:txBody>
          <a:bodyPr spcFirstLastPara="1" vert="horz" lIns="91440" tIns="45720" rIns="91440" bIns="45720" rtlCol="0" anchor="b" anchorCtr="0">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spcAft>
                <a:spcPts val="600"/>
              </a:spcAft>
            </a:pPr>
            <a:r>
              <a:rPr lang="en-US" sz="4800" dirty="0">
                <a:latin typeface="Times New Roman" panose="02020603050405020304" pitchFamily="18" charset="0"/>
                <a:ea typeface="Tahoma" panose="020B0604030504040204" pitchFamily="34" charset="0"/>
                <a:cs typeface="Times New Roman" panose="02020603050405020304" pitchFamily="18" charset="0"/>
              </a:rPr>
              <a:t>SOCIAL MEDIA STRATEGY</a:t>
            </a:r>
            <a:endParaRPr lang="en-US" sz="4800" dirty="0">
              <a:latin typeface="Times New Roman" panose="02020603050405020304" pitchFamily="18" charset="0"/>
              <a:ea typeface="Tahoma" panose="020B0604030504040204" pitchFamily="34" charset="0"/>
              <a:cs typeface="Times New Roman" panose="02020603050405020304" pitchFamily="18" charset="0"/>
              <a:sym typeface="Saira ExtraCondensed SemiBold"/>
            </a:endParaRPr>
          </a:p>
        </p:txBody>
      </p:sp>
      <p:sp>
        <p:nvSpPr>
          <p:cNvPr id="67" name="Rectangle 5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8" name="Rectangle 6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2" name="Google Shape;127;p18">
            <a:extLst>
              <a:ext uri="{FF2B5EF4-FFF2-40B4-BE49-F238E27FC236}">
                <a16:creationId xmlns:a16="http://schemas.microsoft.com/office/drawing/2014/main" id="{B10A45B1-3870-45FA-8558-1618AC500541}"/>
              </a:ext>
            </a:extLst>
          </p:cNvPr>
          <p:cNvPicPr preferRelativeResize="0"/>
          <p:nvPr/>
        </p:nvPicPr>
        <p:blipFill rotWithShape="1">
          <a:blip r:embed="rId3"/>
          <a:srcRect r="1" b="-1634"/>
          <a:stretch/>
        </p:blipFill>
        <p:spPr>
          <a:xfrm>
            <a:off x="4985418" y="-473656"/>
            <a:ext cx="7323513" cy="7331655"/>
          </a:xfrm>
          <a:prstGeom prst="rect">
            <a:avLst/>
          </a:prstGeom>
          <a:noFill/>
        </p:spPr>
      </p:pic>
      <p:sp>
        <p:nvSpPr>
          <p:cNvPr id="43" name="Google Shape;125;p18">
            <a:extLst>
              <a:ext uri="{FF2B5EF4-FFF2-40B4-BE49-F238E27FC236}">
                <a16:creationId xmlns:a16="http://schemas.microsoft.com/office/drawing/2014/main" id="{5DB5B181-97D7-4069-8B8C-F1F396DC3512}"/>
              </a:ext>
            </a:extLst>
          </p:cNvPr>
          <p:cNvSpPr txBox="1">
            <a:spLocks/>
          </p:cNvSpPr>
          <p:nvPr/>
        </p:nvSpPr>
        <p:spPr>
          <a:xfrm flipH="1">
            <a:off x="555261" y="4624661"/>
            <a:ext cx="3388666" cy="6705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dirty="0"/>
              <a:t>Here is where </a:t>
            </a:r>
            <a:r>
              <a:rPr lang="tr-TR" dirty="0"/>
              <a:t>our</a:t>
            </a:r>
            <a:r>
              <a:rPr lang="en-US" dirty="0"/>
              <a:t> presentation begins</a:t>
            </a:r>
          </a:p>
        </p:txBody>
      </p:sp>
    </p:spTree>
    <p:extLst>
      <p:ext uri="{BB962C8B-B14F-4D97-AF65-F5344CB8AC3E}">
        <p14:creationId xmlns:p14="http://schemas.microsoft.com/office/powerpoint/2010/main" val="10994803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0426A814-1EB4-4DA1-A36C-942847177359}"/>
              </a:ext>
            </a:extLst>
          </p:cNvPr>
          <p:cNvGraphicFramePr>
            <a:graphicFrameLocks noChangeAspect="1"/>
          </p:cNvGraphicFramePr>
          <p:nvPr>
            <p:extLst>
              <p:ext uri="{D42A27DB-BD31-4B8C-83A1-F6EECF244321}">
                <p14:modId xmlns:p14="http://schemas.microsoft.com/office/powerpoint/2010/main" val="2712575775"/>
              </p:ext>
            </p:extLst>
          </p:nvPr>
        </p:nvGraphicFramePr>
        <p:xfrm>
          <a:off x="1178678" y="0"/>
          <a:ext cx="9201150" cy="7921625"/>
        </p:xfrm>
        <a:graphic>
          <a:graphicData uri="http://schemas.openxmlformats.org/presentationml/2006/ole">
            <mc:AlternateContent xmlns:mc="http://schemas.openxmlformats.org/markup-compatibility/2006">
              <mc:Choice xmlns:v="urn:schemas-microsoft-com:vml" Requires="v">
                <p:oleObj spid="_x0000_s1473" name="Worksheet" r:id="rId3" imgW="12047114" imgH="10370993" progId="Excel.Sheet.12">
                  <p:embed/>
                </p:oleObj>
              </mc:Choice>
              <mc:Fallback>
                <p:oleObj name="Worksheet" r:id="rId3" imgW="12047114" imgH="10370993" progId="Excel.Sheet.12">
                  <p:embed/>
                  <p:pic>
                    <p:nvPicPr>
                      <p:cNvPr id="0" name=""/>
                      <p:cNvPicPr/>
                      <p:nvPr/>
                    </p:nvPicPr>
                    <p:blipFill>
                      <a:blip r:embed="rId4"/>
                      <a:stretch>
                        <a:fillRect/>
                      </a:stretch>
                    </p:blipFill>
                    <p:spPr>
                      <a:xfrm>
                        <a:off x="1178678" y="0"/>
                        <a:ext cx="9201150" cy="7921625"/>
                      </a:xfrm>
                      <a:prstGeom prst="rect">
                        <a:avLst/>
                      </a:prstGeom>
                    </p:spPr>
                  </p:pic>
                </p:oleObj>
              </mc:Fallback>
            </mc:AlternateContent>
          </a:graphicData>
        </a:graphic>
      </p:graphicFrame>
    </p:spTree>
    <p:extLst>
      <p:ext uri="{BB962C8B-B14F-4D97-AF65-F5344CB8AC3E}">
        <p14:creationId xmlns:p14="http://schemas.microsoft.com/office/powerpoint/2010/main" val="21216685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5">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37">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A3AD14F-2C9F-46AC-878A-87825BD959E6}"/>
              </a:ext>
            </a:extLst>
          </p:cNvPr>
          <p:cNvPicPr>
            <a:picLocks noChangeAspect="1"/>
          </p:cNvPicPr>
          <p:nvPr/>
        </p:nvPicPr>
        <p:blipFill>
          <a:blip r:embed="rId3"/>
          <a:stretch>
            <a:fillRect/>
          </a:stretch>
        </p:blipFill>
        <p:spPr>
          <a:xfrm>
            <a:off x="725012" y="1315453"/>
            <a:ext cx="11466988" cy="4071850"/>
          </a:xfrm>
          <a:prstGeom prst="rect">
            <a:avLst/>
          </a:prstGeom>
        </p:spPr>
      </p:pic>
    </p:spTree>
    <p:extLst>
      <p:ext uri="{BB962C8B-B14F-4D97-AF65-F5344CB8AC3E}">
        <p14:creationId xmlns:p14="http://schemas.microsoft.com/office/powerpoint/2010/main" val="8320288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3FB2A8-4B79-40F4-AE23-BAF8A8CB5DC2}"/>
              </a:ext>
            </a:extLst>
          </p:cNvPr>
          <p:cNvPicPr>
            <a:picLocks noChangeAspect="1"/>
          </p:cNvPicPr>
          <p:nvPr/>
        </p:nvPicPr>
        <p:blipFill>
          <a:blip r:embed="rId3"/>
          <a:stretch>
            <a:fillRect/>
          </a:stretch>
        </p:blipFill>
        <p:spPr>
          <a:xfrm>
            <a:off x="911380" y="569985"/>
            <a:ext cx="8585545" cy="5714220"/>
          </a:xfrm>
          <a:prstGeom prst="rect">
            <a:avLst/>
          </a:prstGeom>
        </p:spPr>
      </p:pic>
    </p:spTree>
    <p:extLst>
      <p:ext uri="{BB962C8B-B14F-4D97-AF65-F5344CB8AC3E}">
        <p14:creationId xmlns:p14="http://schemas.microsoft.com/office/powerpoint/2010/main" val="11584086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1B537B-586F-4F29-8F64-298522002E64}"/>
              </a:ext>
            </a:extLst>
          </p:cNvPr>
          <p:cNvPicPr>
            <a:picLocks noChangeAspect="1"/>
          </p:cNvPicPr>
          <p:nvPr/>
        </p:nvPicPr>
        <p:blipFill rotWithShape="1">
          <a:blip r:embed="rId3"/>
          <a:srcRect t="2527"/>
          <a:stretch/>
        </p:blipFill>
        <p:spPr>
          <a:xfrm>
            <a:off x="888679" y="427783"/>
            <a:ext cx="8463868" cy="6002433"/>
          </a:xfrm>
          <a:prstGeom prst="rect">
            <a:avLst/>
          </a:prstGeom>
        </p:spPr>
      </p:pic>
    </p:spTree>
    <p:extLst>
      <p:ext uri="{BB962C8B-B14F-4D97-AF65-F5344CB8AC3E}">
        <p14:creationId xmlns:p14="http://schemas.microsoft.com/office/powerpoint/2010/main" val="10035156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2"/>
          <p:cNvSpPr txBox="1">
            <a:spLocks/>
          </p:cNvSpPr>
          <p:nvPr/>
        </p:nvSpPr>
        <p:spPr>
          <a:xfrm>
            <a:off x="4957104" y="2536319"/>
            <a:ext cx="6749731" cy="2331827"/>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1400" dirty="0">
                <a:solidFill>
                  <a:schemeClr val="tx1"/>
                </a:solidFill>
                <a:latin typeface="Lato Light" charset="0"/>
                <a:ea typeface="Lato Light" charset="0"/>
                <a:cs typeface="Lato Light" charset="0"/>
              </a:rPr>
              <a:t>After budgeting for the social media plan, we tracked our spending all the time. And as you noticed in slide 12, according to the company's financial affairs department, we were allowed to spend $ 50,000 on the social media budget, and when planning the expected number, he issued the number in a total of $ 48,000, and after tracking our expenses from the first working day to the last day, we found that we spent Only 40,000 and we have achieved all the targets presented and this indicates successful budget and good money management</a:t>
            </a:r>
          </a:p>
        </p:txBody>
      </p:sp>
      <p:grpSp>
        <p:nvGrpSpPr>
          <p:cNvPr id="7" name="Group 6"/>
          <p:cNvGrpSpPr/>
          <p:nvPr/>
        </p:nvGrpSpPr>
        <p:grpSpPr>
          <a:xfrm>
            <a:off x="2990884" y="2070213"/>
            <a:ext cx="584200" cy="3413287"/>
            <a:chOff x="6003993" y="4230875"/>
            <a:chExt cx="1168400" cy="6826574"/>
          </a:xfrm>
        </p:grpSpPr>
        <p:cxnSp>
          <p:nvCxnSpPr>
            <p:cNvPr id="6" name="Straight Connector 5"/>
            <p:cNvCxnSpPr/>
            <p:nvPr/>
          </p:nvCxnSpPr>
          <p:spPr>
            <a:xfrm>
              <a:off x="6003993" y="11057449"/>
              <a:ext cx="11684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003993" y="4230875"/>
              <a:ext cx="11684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8251EA9-ADCA-4E7B-AB52-7200B45FBB72}"/>
              </a:ext>
            </a:extLst>
          </p:cNvPr>
          <p:cNvGrpSpPr/>
          <p:nvPr/>
        </p:nvGrpSpPr>
        <p:grpSpPr>
          <a:xfrm>
            <a:off x="960617" y="1694676"/>
            <a:ext cx="3924300" cy="4140200"/>
            <a:chOff x="1320835" y="1694676"/>
            <a:chExt cx="3924300" cy="4140200"/>
          </a:xfrm>
        </p:grpSpPr>
        <p:sp>
          <p:nvSpPr>
            <p:cNvPr id="4" name="Rectangle 3"/>
            <p:cNvSpPr/>
            <p:nvPr/>
          </p:nvSpPr>
          <p:spPr>
            <a:xfrm>
              <a:off x="1320835" y="1694676"/>
              <a:ext cx="3924300" cy="4140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TextBox 29"/>
            <p:cNvSpPr txBox="1"/>
            <p:nvPr/>
          </p:nvSpPr>
          <p:spPr>
            <a:xfrm>
              <a:off x="1532872" y="2243932"/>
              <a:ext cx="3500224" cy="584775"/>
            </a:xfrm>
            <a:prstGeom prst="rect">
              <a:avLst/>
            </a:prstGeom>
            <a:noFill/>
          </p:spPr>
          <p:txBody>
            <a:bodyPr wrap="square" rtlCol="0">
              <a:spAutoFit/>
            </a:bodyPr>
            <a:lstStyle/>
            <a:p>
              <a:pPr algn="ctr"/>
              <a:endParaRPr lang="en-US" sz="3200" b="1" dirty="0">
                <a:solidFill>
                  <a:schemeClr val="tx2"/>
                </a:solidFill>
                <a:latin typeface="Lato Black" charset="0"/>
                <a:ea typeface="Lato Black" charset="0"/>
                <a:cs typeface="Lato Black" charset="0"/>
              </a:endParaRPr>
            </a:p>
          </p:txBody>
        </p:sp>
      </p:grpSp>
      <p:sp>
        <p:nvSpPr>
          <p:cNvPr id="22" name="TextBox 21"/>
          <p:cNvSpPr txBox="1"/>
          <p:nvPr/>
        </p:nvSpPr>
        <p:spPr>
          <a:xfrm>
            <a:off x="1999059" y="330717"/>
            <a:ext cx="8193892" cy="600156"/>
          </a:xfrm>
          <a:prstGeom prst="rect">
            <a:avLst/>
          </a:prstGeom>
          <a:noFill/>
        </p:spPr>
        <p:txBody>
          <a:bodyPr wrap="none" lIns="45711" tIns="22856" rIns="45711" bIns="22856" rtlCol="0">
            <a:spAutoFit/>
          </a:bodyPr>
          <a:lstStyle/>
          <a:p>
            <a:pPr algn="ctr"/>
            <a:r>
              <a:rPr lang="en-US" sz="3600" dirty="0">
                <a:solidFill>
                  <a:schemeClr val="tx2"/>
                </a:solidFill>
                <a:latin typeface="Lato Black" charset="0"/>
                <a:ea typeface="Lato Black" charset="0"/>
                <a:cs typeface="Lato Black" charset="0"/>
              </a:rPr>
              <a:t> Compare Actual vs. Planned Spending </a:t>
            </a:r>
          </a:p>
        </p:txBody>
      </p:sp>
      <p:sp>
        <p:nvSpPr>
          <p:cNvPr id="36" name="Rectangle 35">
            <a:extLst>
              <a:ext uri="{FF2B5EF4-FFF2-40B4-BE49-F238E27FC236}">
                <a16:creationId xmlns:a16="http://schemas.microsoft.com/office/drawing/2014/main" id="{AFEDC44C-AA26-4F21-A42A-946AB3A53A8B}"/>
              </a:ext>
            </a:extLst>
          </p:cNvPr>
          <p:cNvSpPr/>
          <p:nvPr/>
        </p:nvSpPr>
        <p:spPr>
          <a:xfrm>
            <a:off x="1957418" y="2108153"/>
            <a:ext cx="1976615" cy="8307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37" name="Rectangle 36">
            <a:extLst>
              <a:ext uri="{FF2B5EF4-FFF2-40B4-BE49-F238E27FC236}">
                <a16:creationId xmlns:a16="http://schemas.microsoft.com/office/drawing/2014/main" id="{4B2D40F1-31A3-4C62-A48F-74CB220833A3}"/>
              </a:ext>
            </a:extLst>
          </p:cNvPr>
          <p:cNvSpPr/>
          <p:nvPr/>
        </p:nvSpPr>
        <p:spPr>
          <a:xfrm>
            <a:off x="1934459" y="5343626"/>
            <a:ext cx="1976615" cy="8307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15" name="Google Shape;4916;p53">
            <a:extLst>
              <a:ext uri="{FF2B5EF4-FFF2-40B4-BE49-F238E27FC236}">
                <a16:creationId xmlns:a16="http://schemas.microsoft.com/office/drawing/2014/main" id="{67788D7E-EE0D-4C28-99D2-7CFF6AC88AC3}"/>
              </a:ext>
            </a:extLst>
          </p:cNvPr>
          <p:cNvSpPr/>
          <p:nvPr/>
        </p:nvSpPr>
        <p:spPr>
          <a:xfrm>
            <a:off x="1759748" y="456511"/>
            <a:ext cx="349421" cy="348568"/>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34A634D4-5259-476A-A109-DED8B203E96C}"/>
              </a:ext>
            </a:extLst>
          </p:cNvPr>
          <p:cNvPicPr>
            <a:picLocks noChangeAspect="1"/>
          </p:cNvPicPr>
          <p:nvPr/>
        </p:nvPicPr>
        <p:blipFill>
          <a:blip r:embed="rId3"/>
          <a:stretch>
            <a:fillRect/>
          </a:stretch>
        </p:blipFill>
        <p:spPr>
          <a:xfrm>
            <a:off x="2488673" y="2216917"/>
            <a:ext cx="1004421" cy="3095717"/>
          </a:xfrm>
          <a:prstGeom prst="rect">
            <a:avLst/>
          </a:prstGeom>
        </p:spPr>
      </p:pic>
    </p:spTree>
    <p:extLst>
      <p:ext uri="{BB962C8B-B14F-4D97-AF65-F5344CB8AC3E}">
        <p14:creationId xmlns:p14="http://schemas.microsoft.com/office/powerpoint/2010/main" val="39458121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2"/>
          <p:cNvSpPr txBox="1">
            <a:spLocks/>
          </p:cNvSpPr>
          <p:nvPr/>
        </p:nvSpPr>
        <p:spPr>
          <a:xfrm>
            <a:off x="6152429" y="2704043"/>
            <a:ext cx="5626784" cy="1362330"/>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1400" dirty="0">
                <a:solidFill>
                  <a:schemeClr val="tx1"/>
                </a:solidFill>
                <a:latin typeface="Lato Light" charset="0"/>
                <a:ea typeface="Lato Light" charset="0"/>
                <a:cs typeface="Lato Light" charset="0"/>
              </a:rPr>
              <a:t>As we saw in Slide 12, there is a surplus of $ 10,000. We used $ 7000 of excess, for emergencies and to achieve our goals in a professional manner and to the maximum extent, the total that was used to achieve the goals in professional manner was $ 47,000. </a:t>
            </a:r>
          </a:p>
        </p:txBody>
      </p:sp>
      <p:grpSp>
        <p:nvGrpSpPr>
          <p:cNvPr id="7" name="Group 6"/>
          <p:cNvGrpSpPr/>
          <p:nvPr/>
        </p:nvGrpSpPr>
        <p:grpSpPr>
          <a:xfrm>
            <a:off x="2990884" y="2070213"/>
            <a:ext cx="584200" cy="3413287"/>
            <a:chOff x="6003993" y="4230875"/>
            <a:chExt cx="1168400" cy="6826574"/>
          </a:xfrm>
        </p:grpSpPr>
        <p:cxnSp>
          <p:nvCxnSpPr>
            <p:cNvPr id="6" name="Straight Connector 5"/>
            <p:cNvCxnSpPr/>
            <p:nvPr/>
          </p:nvCxnSpPr>
          <p:spPr>
            <a:xfrm>
              <a:off x="6003993" y="11057449"/>
              <a:ext cx="11684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003993" y="4230875"/>
              <a:ext cx="11684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8251EA9-ADCA-4E7B-AB52-7200B45FBB72}"/>
              </a:ext>
            </a:extLst>
          </p:cNvPr>
          <p:cNvGrpSpPr/>
          <p:nvPr/>
        </p:nvGrpSpPr>
        <p:grpSpPr>
          <a:xfrm>
            <a:off x="412787" y="1541314"/>
            <a:ext cx="5448421" cy="4244973"/>
            <a:chOff x="1320835" y="1694676"/>
            <a:chExt cx="3924300" cy="4140200"/>
          </a:xfrm>
        </p:grpSpPr>
        <p:sp>
          <p:nvSpPr>
            <p:cNvPr id="4" name="Rectangle 3"/>
            <p:cNvSpPr/>
            <p:nvPr/>
          </p:nvSpPr>
          <p:spPr>
            <a:xfrm>
              <a:off x="1320835" y="1694676"/>
              <a:ext cx="3924300" cy="4140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TextBox 29"/>
            <p:cNvSpPr txBox="1"/>
            <p:nvPr/>
          </p:nvSpPr>
          <p:spPr>
            <a:xfrm>
              <a:off x="1532872" y="2243932"/>
              <a:ext cx="3500224" cy="584775"/>
            </a:xfrm>
            <a:prstGeom prst="rect">
              <a:avLst/>
            </a:prstGeom>
            <a:noFill/>
          </p:spPr>
          <p:txBody>
            <a:bodyPr wrap="square" rtlCol="0">
              <a:spAutoFit/>
            </a:bodyPr>
            <a:lstStyle/>
            <a:p>
              <a:pPr algn="ctr"/>
              <a:endParaRPr lang="en-US" sz="3200" b="1" dirty="0">
                <a:solidFill>
                  <a:schemeClr val="tx2"/>
                </a:solidFill>
                <a:latin typeface="Lato Black" charset="0"/>
                <a:ea typeface="Lato Black" charset="0"/>
                <a:cs typeface="Lato Black" charset="0"/>
              </a:endParaRPr>
            </a:p>
          </p:txBody>
        </p:sp>
      </p:grpSp>
      <p:sp>
        <p:nvSpPr>
          <p:cNvPr id="22" name="TextBox 21"/>
          <p:cNvSpPr txBox="1"/>
          <p:nvPr/>
        </p:nvSpPr>
        <p:spPr>
          <a:xfrm>
            <a:off x="3136998" y="330717"/>
            <a:ext cx="5918013" cy="600156"/>
          </a:xfrm>
          <a:prstGeom prst="rect">
            <a:avLst/>
          </a:prstGeom>
          <a:noFill/>
        </p:spPr>
        <p:txBody>
          <a:bodyPr wrap="none" lIns="45711" tIns="22856" rIns="45711" bIns="22856" rtlCol="0">
            <a:spAutoFit/>
          </a:bodyPr>
          <a:lstStyle/>
          <a:p>
            <a:pPr algn="ctr"/>
            <a:r>
              <a:rPr lang="en-US" sz="3600" dirty="0">
                <a:solidFill>
                  <a:schemeClr val="tx2"/>
                </a:solidFill>
                <a:latin typeface="Lato Black" charset="0"/>
                <a:ea typeface="Lato Black" charset="0"/>
                <a:cs typeface="Lato Black" charset="0"/>
              </a:rPr>
              <a:t>  Review </a:t>
            </a:r>
            <a:r>
              <a:rPr lang="tr-TR" sz="3600" dirty="0">
                <a:solidFill>
                  <a:schemeClr val="tx2"/>
                </a:solidFill>
                <a:latin typeface="Lato Black" charset="0"/>
                <a:ea typeface="Lato Black" charset="0"/>
                <a:cs typeface="Lato Black" charset="0"/>
              </a:rPr>
              <a:t>our</a:t>
            </a:r>
            <a:r>
              <a:rPr lang="en-US" sz="3600" dirty="0">
                <a:solidFill>
                  <a:schemeClr val="tx2"/>
                </a:solidFill>
                <a:latin typeface="Lato Black" charset="0"/>
                <a:ea typeface="Lato Black" charset="0"/>
                <a:cs typeface="Lato Black" charset="0"/>
              </a:rPr>
              <a:t> Financial Goals</a:t>
            </a:r>
          </a:p>
        </p:txBody>
      </p:sp>
      <p:sp>
        <p:nvSpPr>
          <p:cNvPr id="36" name="Rectangle 35">
            <a:extLst>
              <a:ext uri="{FF2B5EF4-FFF2-40B4-BE49-F238E27FC236}">
                <a16:creationId xmlns:a16="http://schemas.microsoft.com/office/drawing/2014/main" id="{AFEDC44C-AA26-4F21-A42A-946AB3A53A8B}"/>
              </a:ext>
            </a:extLst>
          </p:cNvPr>
          <p:cNvSpPr/>
          <p:nvPr/>
        </p:nvSpPr>
        <p:spPr>
          <a:xfrm>
            <a:off x="2002576" y="2027544"/>
            <a:ext cx="1976615" cy="8307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37" name="Rectangle 36">
            <a:extLst>
              <a:ext uri="{FF2B5EF4-FFF2-40B4-BE49-F238E27FC236}">
                <a16:creationId xmlns:a16="http://schemas.microsoft.com/office/drawing/2014/main" id="{4B2D40F1-31A3-4C62-A48F-74CB220833A3}"/>
              </a:ext>
            </a:extLst>
          </p:cNvPr>
          <p:cNvSpPr/>
          <p:nvPr/>
        </p:nvSpPr>
        <p:spPr>
          <a:xfrm>
            <a:off x="1655996" y="5482335"/>
            <a:ext cx="1976615" cy="8307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15" name="Google Shape;4916;p53">
            <a:extLst>
              <a:ext uri="{FF2B5EF4-FFF2-40B4-BE49-F238E27FC236}">
                <a16:creationId xmlns:a16="http://schemas.microsoft.com/office/drawing/2014/main" id="{67788D7E-EE0D-4C28-99D2-7CFF6AC88AC3}"/>
              </a:ext>
            </a:extLst>
          </p:cNvPr>
          <p:cNvSpPr/>
          <p:nvPr/>
        </p:nvSpPr>
        <p:spPr>
          <a:xfrm>
            <a:off x="2990884" y="456511"/>
            <a:ext cx="349421" cy="348568"/>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1D3CD4A2-7BF4-4D70-BC9D-65FEE95ED91F}"/>
              </a:ext>
            </a:extLst>
          </p:cNvPr>
          <p:cNvPicPr>
            <a:picLocks noChangeAspect="1"/>
          </p:cNvPicPr>
          <p:nvPr/>
        </p:nvPicPr>
        <p:blipFill>
          <a:blip r:embed="rId3"/>
          <a:stretch>
            <a:fillRect/>
          </a:stretch>
        </p:blipFill>
        <p:spPr>
          <a:xfrm>
            <a:off x="707175" y="2184595"/>
            <a:ext cx="4595258" cy="3132091"/>
          </a:xfrm>
          <a:prstGeom prst="rect">
            <a:avLst/>
          </a:prstGeom>
        </p:spPr>
      </p:pic>
    </p:spTree>
    <p:extLst>
      <p:ext uri="{BB962C8B-B14F-4D97-AF65-F5344CB8AC3E}">
        <p14:creationId xmlns:p14="http://schemas.microsoft.com/office/powerpoint/2010/main" val="40137174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15" b="7815"/>
          <a:stretch>
            <a:fillRect/>
          </a:stretch>
        </p:blipFill>
        <p:spPr/>
      </p:pic>
      <p:sp>
        <p:nvSpPr>
          <p:cNvPr id="26" name="Rectangle 25"/>
          <p:cNvSpPr/>
          <p:nvPr/>
        </p:nvSpPr>
        <p:spPr>
          <a:xfrm>
            <a:off x="1587" y="0"/>
            <a:ext cx="12188825" cy="6858000"/>
          </a:xfrm>
          <a:prstGeom prst="rect">
            <a:avLst/>
          </a:prstGeom>
          <a:gradFill flip="none" rotWithShape="1">
            <a:gsLst>
              <a:gs pos="22000">
                <a:srgbClr val="001334">
                  <a:alpha val="86000"/>
                </a:srgbClr>
              </a:gs>
              <a:gs pos="88000">
                <a:srgbClr val="002060">
                  <a:alpha val="78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TextBox 18"/>
          <p:cNvSpPr txBox="1"/>
          <p:nvPr/>
        </p:nvSpPr>
        <p:spPr>
          <a:xfrm>
            <a:off x="3022468" y="3067366"/>
            <a:ext cx="6687390" cy="723267"/>
          </a:xfrm>
          <a:prstGeom prst="rect">
            <a:avLst/>
          </a:prstGeom>
          <a:noFill/>
        </p:spPr>
        <p:txBody>
          <a:bodyPr wrap="none" lIns="45711" tIns="22856" rIns="45711" bIns="22856" rtlCol="0">
            <a:spAutoFit/>
          </a:bodyPr>
          <a:lstStyle/>
          <a:p>
            <a:pPr algn="ctr"/>
            <a:r>
              <a:rPr lang="en-US" sz="4400" b="1" dirty="0">
                <a:solidFill>
                  <a:schemeClr val="bg1"/>
                </a:solidFill>
                <a:latin typeface="Lato" charset="0"/>
                <a:ea typeface="Lato" charset="0"/>
                <a:cs typeface="Lato" charset="0"/>
              </a:rPr>
              <a:t>3</a:t>
            </a:r>
            <a:r>
              <a:rPr lang="tr-TR" sz="4400" b="1" dirty="0">
                <a:solidFill>
                  <a:schemeClr val="bg1"/>
                </a:solidFill>
                <a:latin typeface="Lato" charset="0"/>
                <a:ea typeface="Lato" charset="0"/>
                <a:cs typeface="Lato" charset="0"/>
              </a:rPr>
              <a:t>- </a:t>
            </a:r>
            <a:r>
              <a:rPr lang="en-US" sz="4400" b="1" dirty="0">
                <a:solidFill>
                  <a:schemeClr val="bg1"/>
                </a:solidFill>
                <a:latin typeface="Lato" charset="0"/>
                <a:ea typeface="Lato" charset="0"/>
                <a:cs typeface="Lato" charset="0"/>
              </a:rPr>
              <a:t> Create a buyer </a:t>
            </a:r>
            <a:r>
              <a:rPr lang="en-US" sz="4400" b="1" dirty="0">
                <a:solidFill>
                  <a:schemeClr val="accent1"/>
                </a:solidFill>
                <a:latin typeface="Lato" charset="0"/>
                <a:ea typeface="Lato" charset="0"/>
                <a:cs typeface="Lato" charset="0"/>
              </a:rPr>
              <a:t>persona</a:t>
            </a:r>
          </a:p>
        </p:txBody>
      </p:sp>
    </p:spTree>
    <p:extLst>
      <p:ext uri="{BB962C8B-B14F-4D97-AF65-F5344CB8AC3E}">
        <p14:creationId xmlns:p14="http://schemas.microsoft.com/office/powerpoint/2010/main" val="35654510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2"/>
          <p:cNvSpPr txBox="1">
            <a:spLocks/>
          </p:cNvSpPr>
          <p:nvPr/>
        </p:nvSpPr>
        <p:spPr>
          <a:xfrm>
            <a:off x="75508" y="967555"/>
            <a:ext cx="12040984" cy="716000"/>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1400" dirty="0">
                <a:solidFill>
                  <a:schemeClr val="tx1"/>
                </a:solidFill>
                <a:latin typeface="Lato Light" charset="0"/>
                <a:ea typeface="Lato Light" charset="0"/>
                <a:cs typeface="Lato Light" charset="0"/>
              </a:rPr>
              <a:t>Firstly to create buyer persona we must do audience research. As first step we have to determine who use our products or services. Some of the key data points you’ll want to collect are age, location, language, income, buying behavior, interests and activities, and life stage.	.</a:t>
            </a:r>
          </a:p>
        </p:txBody>
      </p:sp>
      <p:sp>
        <p:nvSpPr>
          <p:cNvPr id="22" name="TextBox 21"/>
          <p:cNvSpPr txBox="1"/>
          <p:nvPr/>
        </p:nvSpPr>
        <p:spPr>
          <a:xfrm>
            <a:off x="3989984" y="247303"/>
            <a:ext cx="4212032" cy="600156"/>
          </a:xfrm>
          <a:prstGeom prst="rect">
            <a:avLst/>
          </a:prstGeom>
          <a:noFill/>
        </p:spPr>
        <p:txBody>
          <a:bodyPr wrap="none" lIns="45711" tIns="22856" rIns="45711" bIns="22856" rtlCol="0">
            <a:spAutoFit/>
          </a:bodyPr>
          <a:lstStyle/>
          <a:p>
            <a:pPr algn="ctr"/>
            <a:r>
              <a:rPr lang="en-US" sz="3600" dirty="0">
                <a:solidFill>
                  <a:schemeClr val="tx2"/>
                </a:solidFill>
                <a:latin typeface="Lato Black" charset="0"/>
                <a:ea typeface="Lato Black" charset="0"/>
                <a:cs typeface="Lato Black" charset="0"/>
              </a:rPr>
              <a:t>A</a:t>
            </a:r>
            <a:r>
              <a:rPr lang="tr-TR" sz="3600" dirty="0">
                <a:solidFill>
                  <a:schemeClr val="tx2"/>
                </a:solidFill>
                <a:latin typeface="Lato Black" charset="0"/>
                <a:ea typeface="Lato Black" charset="0"/>
                <a:cs typeface="Lato Black" charset="0"/>
              </a:rPr>
              <a:t>udience research </a:t>
            </a:r>
            <a:endParaRPr lang="en-US" sz="3600" dirty="0">
              <a:solidFill>
                <a:schemeClr val="tx2"/>
              </a:solidFill>
              <a:latin typeface="Lato Black" charset="0"/>
              <a:ea typeface="Lato Black" charset="0"/>
              <a:cs typeface="Lato Black" charset="0"/>
            </a:endParaRPr>
          </a:p>
        </p:txBody>
      </p:sp>
      <p:grpSp>
        <p:nvGrpSpPr>
          <p:cNvPr id="17" name="Google Shape;5005;p53">
            <a:extLst>
              <a:ext uri="{FF2B5EF4-FFF2-40B4-BE49-F238E27FC236}">
                <a16:creationId xmlns:a16="http://schemas.microsoft.com/office/drawing/2014/main" id="{FDE64409-1403-465A-BF67-F5778287AF91}"/>
              </a:ext>
            </a:extLst>
          </p:cNvPr>
          <p:cNvGrpSpPr/>
          <p:nvPr/>
        </p:nvGrpSpPr>
        <p:grpSpPr>
          <a:xfrm>
            <a:off x="3614387" y="374113"/>
            <a:ext cx="350302" cy="346536"/>
            <a:chOff x="-64406125" y="3362222"/>
            <a:chExt cx="318225" cy="314803"/>
          </a:xfrm>
        </p:grpSpPr>
        <p:sp>
          <p:nvSpPr>
            <p:cNvPr id="18" name="Google Shape;5006;p53">
              <a:extLst>
                <a:ext uri="{FF2B5EF4-FFF2-40B4-BE49-F238E27FC236}">
                  <a16:creationId xmlns:a16="http://schemas.microsoft.com/office/drawing/2014/main" id="{F143C0D1-6394-4317-B3CB-4719BB86E844}"/>
                </a:ext>
              </a:extLst>
            </p:cNvPr>
            <p:cNvSpPr/>
            <p:nvPr/>
          </p:nvSpPr>
          <p:spPr>
            <a:xfrm>
              <a:off x="-64332106" y="3362222"/>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007;p53">
              <a:extLst>
                <a:ext uri="{FF2B5EF4-FFF2-40B4-BE49-F238E27FC236}">
                  <a16:creationId xmlns:a16="http://schemas.microsoft.com/office/drawing/2014/main" id="{55A26580-6C86-4196-849F-F6B380E6526F}"/>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e 4">
            <a:extLst>
              <a:ext uri="{FF2B5EF4-FFF2-40B4-BE49-F238E27FC236}">
                <a16:creationId xmlns:a16="http://schemas.microsoft.com/office/drawing/2014/main" id="{143529D5-220B-471A-B491-09BEFE5D884D}"/>
              </a:ext>
            </a:extLst>
          </p:cNvPr>
          <p:cNvGraphicFramePr>
            <a:graphicFrameLocks noGrp="1"/>
          </p:cNvGraphicFramePr>
          <p:nvPr>
            <p:extLst>
              <p:ext uri="{D42A27DB-BD31-4B8C-83A1-F6EECF244321}">
                <p14:modId xmlns:p14="http://schemas.microsoft.com/office/powerpoint/2010/main" val="2559434128"/>
              </p:ext>
            </p:extLst>
          </p:nvPr>
        </p:nvGraphicFramePr>
        <p:xfrm>
          <a:off x="1241713" y="1743603"/>
          <a:ext cx="9708574" cy="4141914"/>
        </p:xfrm>
        <a:graphic>
          <a:graphicData uri="http://schemas.openxmlformats.org/drawingml/2006/table">
            <a:tbl>
              <a:tblPr firstRow="1" bandRow="1">
                <a:tableStyleId>{00A15C55-8517-42AA-B614-E9B94910E393}</a:tableStyleId>
              </a:tblPr>
              <a:tblGrid>
                <a:gridCol w="4854287">
                  <a:extLst>
                    <a:ext uri="{9D8B030D-6E8A-4147-A177-3AD203B41FA5}">
                      <a16:colId xmlns:a16="http://schemas.microsoft.com/office/drawing/2014/main" val="2992691109"/>
                    </a:ext>
                  </a:extLst>
                </a:gridCol>
                <a:gridCol w="4854287">
                  <a:extLst>
                    <a:ext uri="{9D8B030D-6E8A-4147-A177-3AD203B41FA5}">
                      <a16:colId xmlns:a16="http://schemas.microsoft.com/office/drawing/2014/main" val="3137605675"/>
                    </a:ext>
                  </a:extLst>
                </a:gridCol>
              </a:tblGrid>
              <a:tr h="301900">
                <a:tc>
                  <a:txBody>
                    <a:bodyPr/>
                    <a:lstStyle/>
                    <a:p>
                      <a:r>
                        <a:rPr lang="en-US" b="1" dirty="0">
                          <a:solidFill>
                            <a:schemeClr val="tx1"/>
                          </a:solidFill>
                        </a:rPr>
                        <a:t>Who use our products or services </a:t>
                      </a:r>
                    </a:p>
                  </a:txBody>
                  <a:tcPr/>
                </a:tc>
                <a:tc>
                  <a:txBody>
                    <a:bodyPr/>
                    <a:lstStyle/>
                    <a:p>
                      <a:r>
                        <a:rPr lang="en-US" b="1" dirty="0">
                          <a:solidFill>
                            <a:schemeClr val="tx1"/>
                          </a:solidFill>
                        </a:rPr>
                        <a:t>Key data about our costumers :</a:t>
                      </a:r>
                    </a:p>
                  </a:txBody>
                  <a:tcPr/>
                </a:tc>
                <a:extLst>
                  <a:ext uri="{0D108BD9-81ED-4DB2-BD59-A6C34878D82A}">
                    <a16:rowId xmlns:a16="http://schemas.microsoft.com/office/drawing/2014/main" val="3578883853"/>
                  </a:ext>
                </a:extLst>
              </a:tr>
              <a:tr h="301900">
                <a:tc>
                  <a:txBody>
                    <a:bodyPr/>
                    <a:lstStyle/>
                    <a:p>
                      <a:pPr algn="l"/>
                      <a:r>
                        <a:rPr lang="en-US" sz="1800" dirty="0"/>
                        <a:t>1- Total Turkey</a:t>
                      </a:r>
                      <a:endParaRPr lang="en-US" dirty="0"/>
                    </a:p>
                  </a:txBody>
                  <a:tcPr/>
                </a:tc>
                <a:tc>
                  <a:txBody>
                    <a:bodyPr/>
                    <a:lstStyle/>
                    <a:p>
                      <a:r>
                        <a:rPr lang="en-US" dirty="0"/>
                        <a:t>Average employees </a:t>
                      </a:r>
                      <a:r>
                        <a:rPr lang="tr-TR" dirty="0"/>
                        <a:t> </a:t>
                      </a:r>
                      <a:r>
                        <a:rPr lang="en-US" dirty="0"/>
                        <a:t>age: 25 - 55 </a:t>
                      </a:r>
                    </a:p>
                  </a:txBody>
                  <a:tcPr/>
                </a:tc>
                <a:extLst>
                  <a:ext uri="{0D108BD9-81ED-4DB2-BD59-A6C34878D82A}">
                    <a16:rowId xmlns:a16="http://schemas.microsoft.com/office/drawing/2014/main" val="157605565"/>
                  </a:ext>
                </a:extLst>
              </a:tr>
              <a:tr h="301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2- ZF Turkey.</a:t>
                      </a:r>
                    </a:p>
                  </a:txBody>
                  <a:tcPr/>
                </a:tc>
                <a:tc>
                  <a:txBody>
                    <a:bodyPr/>
                    <a:lstStyle/>
                    <a:p>
                      <a:r>
                        <a:rPr lang="en-US" dirty="0"/>
                        <a:t>Location: Turkey</a:t>
                      </a:r>
                    </a:p>
                  </a:txBody>
                  <a:tcPr/>
                </a:tc>
                <a:extLst>
                  <a:ext uri="{0D108BD9-81ED-4DB2-BD59-A6C34878D82A}">
                    <a16:rowId xmlns:a16="http://schemas.microsoft.com/office/drawing/2014/main" val="1043214100"/>
                  </a:ext>
                </a:extLst>
              </a:tr>
              <a:tr h="373291">
                <a:tc>
                  <a:txBody>
                    <a:bodyPr/>
                    <a:lstStyle/>
                    <a:p>
                      <a:pPr algn="l">
                        <a:lnSpc>
                          <a:spcPct val="150000"/>
                        </a:lnSpc>
                      </a:pPr>
                      <a:r>
                        <a:rPr lang="en-US" sz="1800" dirty="0"/>
                        <a:t>3- ZF Sachs.</a:t>
                      </a:r>
                      <a:endParaRPr lang="en-US" sz="1800" dirty="0">
                        <a:solidFill>
                          <a:schemeClr val="tx1"/>
                        </a:solidFill>
                        <a:latin typeface="Lato Light" charset="0"/>
                        <a:ea typeface="Lato Light" charset="0"/>
                        <a:cs typeface="Lato Light" charset="0"/>
                      </a:endParaRPr>
                    </a:p>
                  </a:txBody>
                  <a:tcPr/>
                </a:tc>
                <a:tc>
                  <a:txBody>
                    <a:bodyPr/>
                    <a:lstStyle/>
                    <a:p>
                      <a:r>
                        <a:rPr lang="en-US" sz="1800" dirty="0">
                          <a:solidFill>
                            <a:schemeClr val="tx1"/>
                          </a:solidFill>
                          <a:latin typeface="Lato Light" charset="0"/>
                          <a:ea typeface="Lato Light" charset="0"/>
                          <a:cs typeface="Lato Light" charset="0"/>
                        </a:rPr>
                        <a:t>Language: Turkish</a:t>
                      </a:r>
                      <a:r>
                        <a:rPr lang="tr-TR" sz="1800" dirty="0">
                          <a:solidFill>
                            <a:schemeClr val="tx1"/>
                          </a:solidFill>
                          <a:latin typeface="Lato Light" charset="0"/>
                          <a:ea typeface="Lato Light" charset="0"/>
                          <a:cs typeface="Lato Light" charset="0"/>
                        </a:rPr>
                        <a:t>, English</a:t>
                      </a:r>
                      <a:endParaRPr lang="en-US" dirty="0"/>
                    </a:p>
                  </a:txBody>
                  <a:tcPr/>
                </a:tc>
                <a:extLst>
                  <a:ext uri="{0D108BD9-81ED-4DB2-BD59-A6C34878D82A}">
                    <a16:rowId xmlns:a16="http://schemas.microsoft.com/office/drawing/2014/main" val="2771884635"/>
                  </a:ext>
                </a:extLst>
              </a:tr>
              <a:tr h="301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4- Possible SFT</a:t>
                      </a:r>
                      <a:endParaRPr lang="en-US" sz="1800" dirty="0">
                        <a:solidFill>
                          <a:schemeClr val="tx1"/>
                        </a:solidFill>
                        <a:latin typeface="Lato Light" charset="0"/>
                        <a:ea typeface="Lato Light" charset="0"/>
                        <a:cs typeface="Lato Light" charset="0"/>
                      </a:endParaRPr>
                    </a:p>
                  </a:txBody>
                  <a:tcPr/>
                </a:tc>
                <a:tc>
                  <a:txBody>
                    <a:bodyPr/>
                    <a:lstStyle/>
                    <a:p>
                      <a:r>
                        <a:rPr lang="en-US" sz="1800" dirty="0">
                          <a:solidFill>
                            <a:schemeClr val="tx1"/>
                          </a:solidFill>
                          <a:latin typeface="Lato Light" charset="0"/>
                          <a:ea typeface="Lato Light" charset="0"/>
                          <a:cs typeface="Lato Light" charset="0"/>
                        </a:rPr>
                        <a:t>Income: </a:t>
                      </a:r>
                      <a:r>
                        <a:rPr lang="en-US" dirty="0"/>
                        <a:t>₺39,998</a:t>
                      </a:r>
                    </a:p>
                  </a:txBody>
                  <a:tcPr/>
                </a:tc>
                <a:extLst>
                  <a:ext uri="{0D108BD9-81ED-4DB2-BD59-A6C34878D82A}">
                    <a16:rowId xmlns:a16="http://schemas.microsoft.com/office/drawing/2014/main" val="2409269627"/>
                  </a:ext>
                </a:extLst>
              </a:tr>
              <a:tr h="301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5- Sir Deterjan.</a:t>
                      </a:r>
                      <a:endParaRPr lang="en-US" sz="1800" dirty="0">
                        <a:solidFill>
                          <a:schemeClr val="tx1"/>
                        </a:solidFill>
                        <a:latin typeface="Lato Light" charset="0"/>
                        <a:ea typeface="Lato Light" charset="0"/>
                        <a:cs typeface="Lato Light" charset="0"/>
                      </a:endParaRPr>
                    </a:p>
                  </a:txBody>
                  <a:tcPr/>
                </a:tc>
                <a:tc>
                  <a:txBody>
                    <a:bodyPr/>
                    <a:lstStyle/>
                    <a:p>
                      <a:r>
                        <a:rPr lang="en-US" dirty="0"/>
                        <a:t>Bonus: ₺10,000</a:t>
                      </a:r>
                    </a:p>
                  </a:txBody>
                  <a:tcPr/>
                </a:tc>
                <a:extLst>
                  <a:ext uri="{0D108BD9-81ED-4DB2-BD59-A6C34878D82A}">
                    <a16:rowId xmlns:a16="http://schemas.microsoft.com/office/drawing/2014/main" val="770365659"/>
                  </a:ext>
                </a:extLst>
              </a:tr>
              <a:tr h="301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6- Fantom.</a:t>
                      </a:r>
                      <a:endParaRPr lang="en-US" sz="1800" dirty="0">
                        <a:solidFill>
                          <a:schemeClr val="tx1"/>
                        </a:solidFill>
                        <a:latin typeface="Lato Light" charset="0"/>
                        <a:ea typeface="Lato Light" charset="0"/>
                        <a:cs typeface="Lato Light" charset="0"/>
                      </a:endParaRPr>
                    </a:p>
                  </a:txBody>
                  <a:tcPr/>
                </a:tc>
                <a:tc>
                  <a:txBody>
                    <a:bodyPr/>
                    <a:lstStyle/>
                    <a:p>
                      <a:r>
                        <a:rPr lang="en-US" sz="1800" dirty="0">
                          <a:solidFill>
                            <a:schemeClr val="tx1"/>
                          </a:solidFill>
                          <a:latin typeface="Lato Light" charset="0"/>
                          <a:ea typeface="Lato Light" charset="0"/>
                          <a:cs typeface="Lato Light" charset="0"/>
                        </a:rPr>
                        <a:t>Interests: </a:t>
                      </a:r>
                      <a:r>
                        <a:rPr lang="en-US" dirty="0"/>
                        <a:t>Marketing &amp; Advertising</a:t>
                      </a:r>
                    </a:p>
                  </a:txBody>
                  <a:tcPr/>
                </a:tc>
                <a:extLst>
                  <a:ext uri="{0D108BD9-81ED-4DB2-BD59-A6C34878D82A}">
                    <a16:rowId xmlns:a16="http://schemas.microsoft.com/office/drawing/2014/main" val="1654401394"/>
                  </a:ext>
                </a:extLst>
              </a:tr>
              <a:tr h="7444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7-Seba kimya</a:t>
                      </a:r>
                      <a:endParaRPr lang="en-US" sz="1800" dirty="0">
                        <a:solidFill>
                          <a:schemeClr val="tx1"/>
                        </a:solidFill>
                        <a:latin typeface="Lato Light" charset="0"/>
                        <a:ea typeface="Lato Light" charset="0"/>
                        <a:cs typeface="Lato Light" charset="0"/>
                      </a:endParaRPr>
                    </a:p>
                  </a:txBody>
                  <a:tcPr anchor="ctr"/>
                </a:tc>
                <a:tc>
                  <a:txBody>
                    <a:bodyPr/>
                    <a:lstStyle/>
                    <a:p>
                      <a:r>
                        <a:rPr lang="en-US" sz="1800" dirty="0">
                          <a:solidFill>
                            <a:schemeClr val="tx1"/>
                          </a:solidFill>
                          <a:latin typeface="Lato Light" charset="0"/>
                          <a:ea typeface="Lato Light" charset="0"/>
                          <a:cs typeface="Lato Light" charset="0"/>
                        </a:rPr>
                        <a:t>buying behavior: They buy Software’s</a:t>
                      </a:r>
                      <a:r>
                        <a:rPr lang="tr-TR" sz="1800" dirty="0">
                          <a:solidFill>
                            <a:schemeClr val="tx1"/>
                          </a:solidFill>
                          <a:latin typeface="Lato Light" charset="0"/>
                          <a:ea typeface="Lato Light" charset="0"/>
                          <a:cs typeface="Lato Light" charset="0"/>
                        </a:rPr>
                        <a:t>, Videos, Social media </a:t>
                      </a:r>
                      <a:r>
                        <a:rPr lang="en-US" dirty="0"/>
                        <a:t>advertising</a:t>
                      </a:r>
                      <a:r>
                        <a:rPr lang="tr-TR" dirty="0"/>
                        <a:t> and </a:t>
                      </a:r>
                      <a:r>
                        <a:rPr lang="en-US" dirty="0"/>
                        <a:t>creative</a:t>
                      </a:r>
                    </a:p>
                  </a:txBody>
                  <a:tcPr/>
                </a:tc>
                <a:extLst>
                  <a:ext uri="{0D108BD9-81ED-4DB2-BD59-A6C34878D82A}">
                    <a16:rowId xmlns:a16="http://schemas.microsoft.com/office/drawing/2014/main" val="3097635990"/>
                  </a:ext>
                </a:extLst>
              </a:tr>
              <a:tr h="7444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Lato Light" charset="0"/>
                          <a:ea typeface="Lato Light" charset="0"/>
                          <a:cs typeface="Lato Light" charset="0"/>
                        </a:rPr>
                        <a:t>8- Anatolium AVM, Ada AVM, Tarsu AVM, Tekira AVM and Teras Park AVM</a:t>
                      </a:r>
                    </a:p>
                  </a:txBody>
                  <a:tcPr/>
                </a:tc>
                <a:tc>
                  <a:txBody>
                    <a:bodyPr/>
                    <a:lstStyle/>
                    <a:p>
                      <a:r>
                        <a:rPr lang="en-US" noProof="0" dirty="0"/>
                        <a:t>Background</a:t>
                      </a:r>
                      <a:r>
                        <a:rPr lang="en-US" dirty="0"/>
                        <a:t>: Head of Marketing &amp; Advertising and worked at same company at least 5 years</a:t>
                      </a:r>
                    </a:p>
                  </a:txBody>
                  <a:tcPr/>
                </a:tc>
                <a:extLst>
                  <a:ext uri="{0D108BD9-81ED-4DB2-BD59-A6C34878D82A}">
                    <a16:rowId xmlns:a16="http://schemas.microsoft.com/office/drawing/2014/main" val="2545324384"/>
                  </a:ext>
                </a:extLst>
              </a:tr>
            </a:tbl>
          </a:graphicData>
        </a:graphic>
      </p:graphicFrame>
      <p:sp>
        <p:nvSpPr>
          <p:cNvPr id="20" name="Subtitle 2">
            <a:extLst>
              <a:ext uri="{FF2B5EF4-FFF2-40B4-BE49-F238E27FC236}">
                <a16:creationId xmlns:a16="http://schemas.microsoft.com/office/drawing/2014/main" id="{1A64796B-58EE-4C0E-9645-04A8A425A36D}"/>
              </a:ext>
            </a:extLst>
          </p:cNvPr>
          <p:cNvSpPr txBox="1">
            <a:spLocks/>
          </p:cNvSpPr>
          <p:nvPr/>
        </p:nvSpPr>
        <p:spPr>
          <a:xfrm>
            <a:off x="75508" y="5945565"/>
            <a:ext cx="12040984" cy="716000"/>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1400" dirty="0">
                <a:solidFill>
                  <a:schemeClr val="tx1"/>
                </a:solidFill>
                <a:latin typeface="Lato Light" charset="0"/>
                <a:ea typeface="Lato Light" charset="0"/>
                <a:cs typeface="Lato Light" charset="0"/>
              </a:rPr>
              <a:t>After collecting basic information about our customers, we should search on our website. The website analysis tools can provide an incredible amount of information about people who interact with our brand by email or communicate with customer service even if they are not yet customers.</a:t>
            </a:r>
          </a:p>
        </p:txBody>
      </p:sp>
    </p:spTree>
    <p:extLst>
      <p:ext uri="{BB962C8B-B14F-4D97-AF65-F5344CB8AC3E}">
        <p14:creationId xmlns:p14="http://schemas.microsoft.com/office/powerpoint/2010/main" val="25615013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2"/>
          <p:cNvSpPr txBox="1">
            <a:spLocks/>
          </p:cNvSpPr>
          <p:nvPr/>
        </p:nvSpPr>
        <p:spPr>
          <a:xfrm>
            <a:off x="75508" y="967555"/>
            <a:ext cx="12040984" cy="1728584"/>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1400" dirty="0">
                <a:solidFill>
                  <a:schemeClr val="tx1"/>
                </a:solidFill>
                <a:latin typeface="Lato Light" charset="0"/>
                <a:ea typeface="Lato Light" charset="0"/>
                <a:cs typeface="Lato Light" charset="0"/>
              </a:rPr>
              <a:t>What problems are our potential customers trying to solve? What prevents them from succeeding? What obstacles do they encounter in achieving their goals?</a:t>
            </a:r>
          </a:p>
          <a:p>
            <a:pPr algn="l">
              <a:lnSpc>
                <a:spcPct val="150000"/>
              </a:lnSpc>
            </a:pPr>
            <a:r>
              <a:rPr lang="en-US" sz="1400" dirty="0">
                <a:solidFill>
                  <a:schemeClr val="tx1"/>
                </a:solidFill>
                <a:latin typeface="Lato Light" charset="0"/>
                <a:ea typeface="Lato Light" charset="0"/>
                <a:cs typeface="Lato Light" charset="0"/>
              </a:rPr>
              <a:t>One of the main ways to find out is to find out what people are saying about you online. You can find out why they love our products, or what parts of the customer experience don't work. It's also a good idea to check with our customer service team to see what kinds of questions they get most. You can also ask them to collect true customer quotes that you can use to help give your audience's personalities depth.</a:t>
            </a:r>
          </a:p>
        </p:txBody>
      </p:sp>
      <p:sp>
        <p:nvSpPr>
          <p:cNvPr id="22" name="TextBox 21"/>
          <p:cNvSpPr txBox="1"/>
          <p:nvPr/>
        </p:nvSpPr>
        <p:spPr>
          <a:xfrm>
            <a:off x="2968069" y="247303"/>
            <a:ext cx="6255862" cy="600156"/>
          </a:xfrm>
          <a:prstGeom prst="rect">
            <a:avLst/>
          </a:prstGeom>
          <a:noFill/>
        </p:spPr>
        <p:txBody>
          <a:bodyPr wrap="none" lIns="45711" tIns="22856" rIns="45711" bIns="22856" rtlCol="0">
            <a:spAutoFit/>
          </a:bodyPr>
          <a:lstStyle/>
          <a:p>
            <a:pPr algn="ctr"/>
            <a:r>
              <a:rPr lang="en-US" sz="3600" dirty="0">
                <a:solidFill>
                  <a:schemeClr val="tx2"/>
                </a:solidFill>
                <a:latin typeface="Lato Black" charset="0"/>
                <a:ea typeface="Lato Black" charset="0"/>
                <a:cs typeface="Lato Black" charset="0"/>
              </a:rPr>
              <a:t>Identify customer pain points</a:t>
            </a:r>
          </a:p>
        </p:txBody>
      </p:sp>
      <p:grpSp>
        <p:nvGrpSpPr>
          <p:cNvPr id="17" name="Google Shape;5005;p53">
            <a:extLst>
              <a:ext uri="{FF2B5EF4-FFF2-40B4-BE49-F238E27FC236}">
                <a16:creationId xmlns:a16="http://schemas.microsoft.com/office/drawing/2014/main" id="{FDE64409-1403-465A-BF67-F5778287AF91}"/>
              </a:ext>
            </a:extLst>
          </p:cNvPr>
          <p:cNvGrpSpPr/>
          <p:nvPr/>
        </p:nvGrpSpPr>
        <p:grpSpPr>
          <a:xfrm>
            <a:off x="2617767" y="357679"/>
            <a:ext cx="350302" cy="346536"/>
            <a:chOff x="-64406125" y="3362222"/>
            <a:chExt cx="318225" cy="314803"/>
          </a:xfrm>
        </p:grpSpPr>
        <p:sp>
          <p:nvSpPr>
            <p:cNvPr id="18" name="Google Shape;5006;p53">
              <a:extLst>
                <a:ext uri="{FF2B5EF4-FFF2-40B4-BE49-F238E27FC236}">
                  <a16:creationId xmlns:a16="http://schemas.microsoft.com/office/drawing/2014/main" id="{F143C0D1-6394-4317-B3CB-4719BB86E844}"/>
                </a:ext>
              </a:extLst>
            </p:cNvPr>
            <p:cNvSpPr/>
            <p:nvPr/>
          </p:nvSpPr>
          <p:spPr>
            <a:xfrm>
              <a:off x="-64332106" y="3362222"/>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007;p53">
              <a:extLst>
                <a:ext uri="{FF2B5EF4-FFF2-40B4-BE49-F238E27FC236}">
                  <a16:creationId xmlns:a16="http://schemas.microsoft.com/office/drawing/2014/main" id="{55A26580-6C86-4196-849F-F6B380E6526F}"/>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9" name="Table 4">
            <a:extLst>
              <a:ext uri="{FF2B5EF4-FFF2-40B4-BE49-F238E27FC236}">
                <a16:creationId xmlns:a16="http://schemas.microsoft.com/office/drawing/2014/main" id="{E5080EDD-1A8F-4EC7-9C62-2F4A0023A370}"/>
              </a:ext>
            </a:extLst>
          </p:cNvPr>
          <p:cNvGraphicFramePr>
            <a:graphicFrameLocks noGrp="1"/>
          </p:cNvGraphicFramePr>
          <p:nvPr>
            <p:extLst>
              <p:ext uri="{D42A27DB-BD31-4B8C-83A1-F6EECF244321}">
                <p14:modId xmlns:p14="http://schemas.microsoft.com/office/powerpoint/2010/main" val="2663210727"/>
              </p:ext>
            </p:extLst>
          </p:nvPr>
        </p:nvGraphicFramePr>
        <p:xfrm>
          <a:off x="1293668" y="2816235"/>
          <a:ext cx="9242714" cy="3790030"/>
        </p:xfrm>
        <a:graphic>
          <a:graphicData uri="http://schemas.openxmlformats.org/drawingml/2006/table">
            <a:tbl>
              <a:tblPr firstRow="1" bandRow="1">
                <a:tableStyleId>{00A15C55-8517-42AA-B614-E9B94910E393}</a:tableStyleId>
              </a:tblPr>
              <a:tblGrid>
                <a:gridCol w="4621357">
                  <a:extLst>
                    <a:ext uri="{9D8B030D-6E8A-4147-A177-3AD203B41FA5}">
                      <a16:colId xmlns:a16="http://schemas.microsoft.com/office/drawing/2014/main" val="2992691109"/>
                    </a:ext>
                  </a:extLst>
                </a:gridCol>
                <a:gridCol w="4621357">
                  <a:extLst>
                    <a:ext uri="{9D8B030D-6E8A-4147-A177-3AD203B41FA5}">
                      <a16:colId xmlns:a16="http://schemas.microsoft.com/office/drawing/2014/main" val="3137605675"/>
                    </a:ext>
                  </a:extLst>
                </a:gridCol>
              </a:tblGrid>
              <a:tr h="318535">
                <a:tc>
                  <a:txBody>
                    <a:bodyPr/>
                    <a:lstStyle/>
                    <a:p>
                      <a:r>
                        <a:rPr lang="en-US" b="1" dirty="0">
                          <a:solidFill>
                            <a:schemeClr val="tx1"/>
                          </a:solidFill>
                        </a:rPr>
                        <a:t>Challenges in our potential customers</a:t>
                      </a:r>
                    </a:p>
                  </a:txBody>
                  <a:tcPr/>
                </a:tc>
                <a:tc>
                  <a:txBody>
                    <a:bodyPr/>
                    <a:lstStyle/>
                    <a:p>
                      <a:r>
                        <a:rPr lang="tr-TR" sz="1800" dirty="0">
                          <a:solidFill>
                            <a:schemeClr val="tx1"/>
                          </a:solidFill>
                          <a:latin typeface="Lato Light" charset="0"/>
                          <a:ea typeface="Lato Light" charset="0"/>
                          <a:cs typeface="Lato Light" charset="0"/>
                        </a:rPr>
                        <a:t>C</a:t>
                      </a:r>
                      <a:r>
                        <a:rPr lang="en-US" sz="1800" dirty="0">
                          <a:solidFill>
                            <a:schemeClr val="tx1"/>
                          </a:solidFill>
                          <a:latin typeface="Lato Light" charset="0"/>
                          <a:ea typeface="Lato Light" charset="0"/>
                          <a:cs typeface="Lato Light" charset="0"/>
                        </a:rPr>
                        <a:t>ustomer quotes </a:t>
                      </a:r>
                      <a:endParaRPr lang="en-US" b="1" dirty="0">
                        <a:solidFill>
                          <a:schemeClr val="tx1"/>
                        </a:solidFill>
                      </a:endParaRPr>
                    </a:p>
                  </a:txBody>
                  <a:tcPr/>
                </a:tc>
                <a:extLst>
                  <a:ext uri="{0D108BD9-81ED-4DB2-BD59-A6C34878D82A}">
                    <a16:rowId xmlns:a16="http://schemas.microsoft.com/office/drawing/2014/main" val="3578883853"/>
                  </a:ext>
                </a:extLst>
              </a:tr>
              <a:tr h="1203122">
                <a:tc>
                  <a:txBody>
                    <a:bodyPr/>
                    <a:lstStyle/>
                    <a:p>
                      <a:pPr algn="l"/>
                      <a:r>
                        <a:rPr lang="en-US" sz="1800" dirty="0"/>
                        <a:t>Focus To details of things</a:t>
                      </a:r>
                      <a:endParaRPr lang="en-US" dirty="0"/>
                    </a:p>
                  </a:txBody>
                  <a:tcPr/>
                </a:tc>
                <a:tc>
                  <a:txBody>
                    <a:bodyPr/>
                    <a:lstStyle/>
                    <a:p>
                      <a:r>
                        <a:rPr lang="tr-TR" dirty="0"/>
                        <a:t>we</a:t>
                      </a:r>
                      <a:r>
                        <a:rPr lang="en-US" dirty="0"/>
                        <a:t> don't want to push </a:t>
                      </a:r>
                      <a:r>
                        <a:rPr lang="tr-TR" dirty="0"/>
                        <a:t>our</a:t>
                      </a:r>
                      <a:r>
                        <a:rPr lang="en-US" dirty="0"/>
                        <a:t> ideas on to of production companies, </a:t>
                      </a:r>
                      <a:r>
                        <a:rPr lang="tr-TR" dirty="0"/>
                        <a:t>we</a:t>
                      </a:r>
                      <a:r>
                        <a:rPr lang="en-US" dirty="0"/>
                        <a:t> simply want to make them make  what they want for creativity </a:t>
                      </a:r>
                    </a:p>
                  </a:txBody>
                  <a:tcPr/>
                </a:tc>
                <a:extLst>
                  <a:ext uri="{0D108BD9-81ED-4DB2-BD59-A6C34878D82A}">
                    <a16:rowId xmlns:a16="http://schemas.microsoft.com/office/drawing/2014/main" val="157605565"/>
                  </a:ext>
                </a:extLst>
              </a:tr>
              <a:tr h="3701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Missing of some potential customers</a:t>
                      </a:r>
                      <a:endParaRPr lang="en-US" sz="1800" dirty="0"/>
                    </a:p>
                  </a:txBody>
                  <a:tcPr/>
                </a:tc>
                <a:tc>
                  <a:txBody>
                    <a:bodyPr/>
                    <a:lstStyle/>
                    <a:p>
                      <a:r>
                        <a:rPr lang="en-US" dirty="0"/>
                        <a:t>Social media marketing is the future</a:t>
                      </a:r>
                    </a:p>
                  </a:txBody>
                  <a:tcPr/>
                </a:tc>
                <a:extLst>
                  <a:ext uri="{0D108BD9-81ED-4DB2-BD59-A6C34878D82A}">
                    <a16:rowId xmlns:a16="http://schemas.microsoft.com/office/drawing/2014/main" val="1043214100"/>
                  </a:ext>
                </a:extLst>
              </a:tr>
              <a:tr h="647835">
                <a:tc>
                  <a:txBody>
                    <a:bodyPr/>
                    <a:lstStyle/>
                    <a:p>
                      <a:pPr algn="l">
                        <a:lnSpc>
                          <a:spcPct val="150000"/>
                        </a:lnSpc>
                      </a:pPr>
                      <a:r>
                        <a:rPr lang="tr-TR" sz="1800" dirty="0"/>
                        <a:t>W</a:t>
                      </a:r>
                      <a:r>
                        <a:rPr lang="en-US" sz="1800" dirty="0"/>
                        <a:t>ork life confusing</a:t>
                      </a:r>
                      <a:endParaRPr lang="en-US" sz="1800" dirty="0">
                        <a:solidFill>
                          <a:schemeClr val="tx1"/>
                        </a:solidFill>
                        <a:latin typeface="Lato Light" charset="0"/>
                        <a:ea typeface="Lato Light" charset="0"/>
                        <a:cs typeface="Lato Light" charset="0"/>
                      </a:endParaRPr>
                    </a:p>
                  </a:txBody>
                  <a:tcPr/>
                </a:tc>
                <a:tc>
                  <a:txBody>
                    <a:bodyPr/>
                    <a:lstStyle/>
                    <a:p>
                      <a:r>
                        <a:rPr lang="tr-TR" sz="1800" dirty="0">
                          <a:solidFill>
                            <a:schemeClr val="tx1"/>
                          </a:solidFill>
                          <a:latin typeface="Lato Light" charset="0"/>
                          <a:ea typeface="Lato Light" charset="0"/>
                          <a:cs typeface="Lato Light" charset="0"/>
                        </a:rPr>
                        <a:t>we</a:t>
                      </a:r>
                      <a:r>
                        <a:rPr lang="en-US" sz="1800" dirty="0">
                          <a:solidFill>
                            <a:schemeClr val="tx1"/>
                          </a:solidFill>
                          <a:latin typeface="Lato Light" charset="0"/>
                          <a:ea typeface="Lato Light" charset="0"/>
                          <a:cs typeface="Lato Light" charset="0"/>
                        </a:rPr>
                        <a:t> had to deal with a lot of production companies to find the perfect marketer</a:t>
                      </a:r>
                      <a:endParaRPr lang="en-US" dirty="0"/>
                    </a:p>
                  </a:txBody>
                  <a:tcPr/>
                </a:tc>
                <a:extLst>
                  <a:ext uri="{0D108BD9-81ED-4DB2-BD59-A6C34878D82A}">
                    <a16:rowId xmlns:a16="http://schemas.microsoft.com/office/drawing/2014/main" val="2771884635"/>
                  </a:ext>
                </a:extLst>
              </a:tr>
              <a:tr h="12031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kern="1200" dirty="0">
                          <a:solidFill>
                            <a:schemeClr val="dk1"/>
                          </a:solidFill>
                          <a:effectLst/>
                          <a:latin typeface="+mn-lt"/>
                          <a:ea typeface="+mn-ea"/>
                          <a:cs typeface="+mn-cs"/>
                        </a:rPr>
                        <a:t>Want to </a:t>
                      </a:r>
                      <a:r>
                        <a:rPr lang="en-US" sz="1800" kern="1200" dirty="0">
                          <a:solidFill>
                            <a:schemeClr val="dk1"/>
                          </a:solidFill>
                          <a:effectLst/>
                          <a:latin typeface="+mn-lt"/>
                          <a:ea typeface="+mn-ea"/>
                          <a:cs typeface="+mn-cs"/>
                        </a:rPr>
                        <a:t>get things done causes </a:t>
                      </a:r>
                      <a:r>
                        <a:rPr lang="tr-TR" sz="1800" kern="1200" dirty="0">
                          <a:solidFill>
                            <a:schemeClr val="dk1"/>
                          </a:solidFill>
                          <a:effectLst/>
                          <a:latin typeface="+mn-lt"/>
                          <a:ea typeface="+mn-ea"/>
                          <a:cs typeface="+mn-cs"/>
                        </a:rPr>
                        <a:t>our</a:t>
                      </a:r>
                      <a:r>
                        <a:rPr lang="en-US" sz="1800" kern="1200" dirty="0">
                          <a:solidFill>
                            <a:schemeClr val="dk1"/>
                          </a:solidFill>
                          <a:effectLst/>
                          <a:latin typeface="+mn-lt"/>
                          <a:ea typeface="+mn-ea"/>
                          <a:cs typeface="+mn-cs"/>
                        </a:rPr>
                        <a:t> stress when </a:t>
                      </a:r>
                      <a:r>
                        <a:rPr lang="tr-TR" sz="1800" kern="1200" dirty="0">
                          <a:solidFill>
                            <a:schemeClr val="dk1"/>
                          </a:solidFill>
                          <a:effectLst/>
                          <a:latin typeface="+mn-lt"/>
                          <a:ea typeface="+mn-ea"/>
                          <a:cs typeface="+mn-cs"/>
                        </a:rPr>
                        <a:t>we</a:t>
                      </a:r>
                      <a:r>
                        <a:rPr lang="en-US" sz="1800" kern="1200" dirty="0">
                          <a:solidFill>
                            <a:schemeClr val="dk1"/>
                          </a:solidFill>
                          <a:effectLst/>
                          <a:latin typeface="+mn-lt"/>
                          <a:ea typeface="+mn-ea"/>
                          <a:cs typeface="+mn-cs"/>
                        </a:rPr>
                        <a:t> have too many tasks.</a:t>
                      </a:r>
                      <a:endParaRPr lang="en-US" sz="1800" dirty="0">
                        <a:solidFill>
                          <a:schemeClr val="tx1"/>
                        </a:solidFill>
                        <a:latin typeface="Lato Light" charset="0"/>
                        <a:ea typeface="Lato Light" charset="0"/>
                        <a:cs typeface="Lato Light" charset="0"/>
                      </a:endParaRPr>
                    </a:p>
                  </a:txBody>
                  <a:tcPr/>
                </a:tc>
                <a:tc>
                  <a:txBody>
                    <a:bodyPr/>
                    <a:lstStyle/>
                    <a:p>
                      <a:r>
                        <a:rPr lang="en-US" sz="1800" dirty="0">
                          <a:solidFill>
                            <a:schemeClr val="tx1"/>
                          </a:solidFill>
                          <a:latin typeface="Lato Light" charset="0"/>
                          <a:ea typeface="Lato Light" charset="0"/>
                          <a:cs typeface="Lato Light" charset="0"/>
                        </a:rPr>
                        <a:t>When dealing with companies, we are faced with problems until we understand each other, but companies always try to understand us</a:t>
                      </a:r>
                      <a:endParaRPr lang="en-US" dirty="0"/>
                    </a:p>
                  </a:txBody>
                  <a:tcPr/>
                </a:tc>
                <a:extLst>
                  <a:ext uri="{0D108BD9-81ED-4DB2-BD59-A6C34878D82A}">
                    <a16:rowId xmlns:a16="http://schemas.microsoft.com/office/drawing/2014/main" val="2409269627"/>
                  </a:ext>
                </a:extLst>
              </a:tr>
            </a:tbl>
          </a:graphicData>
        </a:graphic>
      </p:graphicFrame>
    </p:spTree>
    <p:extLst>
      <p:ext uri="{BB962C8B-B14F-4D97-AF65-F5344CB8AC3E}">
        <p14:creationId xmlns:p14="http://schemas.microsoft.com/office/powerpoint/2010/main" val="28317867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2"/>
          <p:cNvSpPr txBox="1">
            <a:spLocks/>
          </p:cNvSpPr>
          <p:nvPr/>
        </p:nvSpPr>
        <p:spPr>
          <a:xfrm>
            <a:off x="75508" y="967555"/>
            <a:ext cx="12040984" cy="103916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1400" dirty="0">
                <a:solidFill>
                  <a:schemeClr val="tx1"/>
                </a:solidFill>
                <a:latin typeface="Lato Light" charset="0"/>
                <a:ea typeface="Lato Light" charset="0"/>
                <a:cs typeface="Lato Light" charset="0"/>
              </a:rPr>
              <a:t>Objectives are positive things your customers want to achieve. These goals may be personal or professional, depending on the types of products and services you sell. What motivates our customers? Just as your customer service team has been a good source of insight into pain points, the sales team can be a good source of insight into customer goals.</a:t>
            </a:r>
          </a:p>
        </p:txBody>
      </p:sp>
      <p:sp>
        <p:nvSpPr>
          <p:cNvPr id="22" name="TextBox 21"/>
          <p:cNvSpPr txBox="1"/>
          <p:nvPr/>
        </p:nvSpPr>
        <p:spPr>
          <a:xfrm>
            <a:off x="3583623" y="247303"/>
            <a:ext cx="5024754" cy="600156"/>
          </a:xfrm>
          <a:prstGeom prst="rect">
            <a:avLst/>
          </a:prstGeom>
          <a:noFill/>
        </p:spPr>
        <p:txBody>
          <a:bodyPr wrap="none" lIns="45711" tIns="22856" rIns="45711" bIns="22856" rtlCol="0">
            <a:spAutoFit/>
          </a:bodyPr>
          <a:lstStyle/>
          <a:p>
            <a:pPr algn="ctr"/>
            <a:r>
              <a:rPr lang="en-US" sz="3600" dirty="0">
                <a:solidFill>
                  <a:schemeClr val="tx2"/>
                </a:solidFill>
                <a:latin typeface="Lato Black" charset="0"/>
                <a:ea typeface="Lato Black" charset="0"/>
                <a:cs typeface="Lato Black" charset="0"/>
              </a:rPr>
              <a:t>Identify customer goals</a:t>
            </a:r>
          </a:p>
        </p:txBody>
      </p:sp>
      <p:grpSp>
        <p:nvGrpSpPr>
          <p:cNvPr id="17" name="Google Shape;5005;p53">
            <a:extLst>
              <a:ext uri="{FF2B5EF4-FFF2-40B4-BE49-F238E27FC236}">
                <a16:creationId xmlns:a16="http://schemas.microsoft.com/office/drawing/2014/main" id="{FDE64409-1403-465A-BF67-F5778287AF91}"/>
              </a:ext>
            </a:extLst>
          </p:cNvPr>
          <p:cNvGrpSpPr/>
          <p:nvPr/>
        </p:nvGrpSpPr>
        <p:grpSpPr>
          <a:xfrm>
            <a:off x="3233321" y="387703"/>
            <a:ext cx="350302" cy="346536"/>
            <a:chOff x="-64406125" y="3362222"/>
            <a:chExt cx="318225" cy="314803"/>
          </a:xfrm>
        </p:grpSpPr>
        <p:sp>
          <p:nvSpPr>
            <p:cNvPr id="18" name="Google Shape;5006;p53">
              <a:extLst>
                <a:ext uri="{FF2B5EF4-FFF2-40B4-BE49-F238E27FC236}">
                  <a16:creationId xmlns:a16="http://schemas.microsoft.com/office/drawing/2014/main" id="{F143C0D1-6394-4317-B3CB-4719BB86E844}"/>
                </a:ext>
              </a:extLst>
            </p:cNvPr>
            <p:cNvSpPr/>
            <p:nvPr/>
          </p:nvSpPr>
          <p:spPr>
            <a:xfrm>
              <a:off x="-64332106" y="3362222"/>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007;p53">
              <a:extLst>
                <a:ext uri="{FF2B5EF4-FFF2-40B4-BE49-F238E27FC236}">
                  <a16:creationId xmlns:a16="http://schemas.microsoft.com/office/drawing/2014/main" id="{55A26580-6C86-4196-849F-F6B380E6526F}"/>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9" name="Table 4">
            <a:extLst>
              <a:ext uri="{FF2B5EF4-FFF2-40B4-BE49-F238E27FC236}">
                <a16:creationId xmlns:a16="http://schemas.microsoft.com/office/drawing/2014/main" id="{E5080EDD-1A8F-4EC7-9C62-2F4A0023A370}"/>
              </a:ext>
            </a:extLst>
          </p:cNvPr>
          <p:cNvGraphicFramePr>
            <a:graphicFrameLocks noGrp="1"/>
          </p:cNvGraphicFramePr>
          <p:nvPr>
            <p:extLst>
              <p:ext uri="{D42A27DB-BD31-4B8C-83A1-F6EECF244321}">
                <p14:modId xmlns:p14="http://schemas.microsoft.com/office/powerpoint/2010/main" val="2781636696"/>
              </p:ext>
            </p:extLst>
          </p:nvPr>
        </p:nvGraphicFramePr>
        <p:xfrm>
          <a:off x="3109912" y="2410990"/>
          <a:ext cx="5587280" cy="3693312"/>
        </p:xfrm>
        <a:graphic>
          <a:graphicData uri="http://schemas.openxmlformats.org/drawingml/2006/table">
            <a:tbl>
              <a:tblPr firstRow="1" bandRow="1">
                <a:tableStyleId>{00A15C55-8517-42AA-B614-E9B94910E393}</a:tableStyleId>
              </a:tblPr>
              <a:tblGrid>
                <a:gridCol w="5587280">
                  <a:extLst>
                    <a:ext uri="{9D8B030D-6E8A-4147-A177-3AD203B41FA5}">
                      <a16:colId xmlns:a16="http://schemas.microsoft.com/office/drawing/2014/main" val="3137605675"/>
                    </a:ext>
                  </a:extLst>
                </a:gridCol>
              </a:tblGrid>
              <a:tr h="459965">
                <a:tc>
                  <a:txBody>
                    <a:bodyPr/>
                    <a:lstStyle/>
                    <a:p>
                      <a:r>
                        <a:rPr lang="tr-TR" sz="1800" dirty="0">
                          <a:solidFill>
                            <a:schemeClr val="tx1"/>
                          </a:solidFill>
                          <a:latin typeface="Lato Light" charset="0"/>
                          <a:ea typeface="Lato Light" charset="0"/>
                          <a:cs typeface="Lato Light" charset="0"/>
                        </a:rPr>
                        <a:t>C</a:t>
                      </a:r>
                      <a:r>
                        <a:rPr lang="en-US" sz="1800" dirty="0">
                          <a:solidFill>
                            <a:schemeClr val="tx1"/>
                          </a:solidFill>
                          <a:latin typeface="Lato Light" charset="0"/>
                          <a:ea typeface="Lato Light" charset="0"/>
                          <a:cs typeface="Lato Light" charset="0"/>
                        </a:rPr>
                        <a:t>ustomer </a:t>
                      </a:r>
                      <a:r>
                        <a:rPr lang="tr-TR" sz="1800" dirty="0">
                          <a:solidFill>
                            <a:schemeClr val="tx1"/>
                          </a:solidFill>
                          <a:latin typeface="Lato Light" charset="0"/>
                          <a:ea typeface="Lato Light" charset="0"/>
                          <a:cs typeface="Lato Light" charset="0"/>
                        </a:rPr>
                        <a:t>Goals</a:t>
                      </a:r>
                      <a:r>
                        <a:rPr lang="en-US" sz="1800" dirty="0">
                          <a:solidFill>
                            <a:schemeClr val="tx1"/>
                          </a:solidFill>
                          <a:latin typeface="Lato Light" charset="0"/>
                          <a:ea typeface="Lato Light" charset="0"/>
                          <a:cs typeface="Lato Light" charset="0"/>
                        </a:rPr>
                        <a:t> </a:t>
                      </a:r>
                      <a:endParaRPr lang="en-US" b="1" dirty="0">
                        <a:solidFill>
                          <a:schemeClr val="tx1"/>
                        </a:solidFill>
                      </a:endParaRPr>
                    </a:p>
                  </a:txBody>
                  <a:tcPr/>
                </a:tc>
                <a:extLst>
                  <a:ext uri="{0D108BD9-81ED-4DB2-BD59-A6C34878D82A}">
                    <a16:rowId xmlns:a16="http://schemas.microsoft.com/office/drawing/2014/main" val="3578883853"/>
                  </a:ext>
                </a:extLst>
              </a:tr>
              <a:tr h="818533">
                <a:tc>
                  <a:txBody>
                    <a:bodyPr/>
                    <a:lstStyle/>
                    <a:p>
                      <a:r>
                        <a:rPr lang="en-US" dirty="0"/>
                        <a:t>Get more customers by social media advertising</a:t>
                      </a:r>
                    </a:p>
                  </a:txBody>
                  <a:tcPr/>
                </a:tc>
                <a:extLst>
                  <a:ext uri="{0D108BD9-81ED-4DB2-BD59-A6C34878D82A}">
                    <a16:rowId xmlns:a16="http://schemas.microsoft.com/office/drawing/2014/main" val="157605565"/>
                  </a:ext>
                </a:extLst>
              </a:tr>
              <a:tr h="804938">
                <a:tc>
                  <a:txBody>
                    <a:bodyPr/>
                    <a:lstStyle/>
                    <a:p>
                      <a:r>
                        <a:rPr lang="en-US" dirty="0"/>
                        <a:t>Make high-quality marketing videos to attract potential customers</a:t>
                      </a:r>
                    </a:p>
                  </a:txBody>
                  <a:tcPr/>
                </a:tc>
                <a:extLst>
                  <a:ext uri="{0D108BD9-81ED-4DB2-BD59-A6C34878D82A}">
                    <a16:rowId xmlns:a16="http://schemas.microsoft.com/office/drawing/2014/main" val="1043214100"/>
                  </a:ext>
                </a:extLst>
              </a:tr>
              <a:tr h="804938">
                <a:tc>
                  <a:txBody>
                    <a:bodyPr/>
                    <a:lstStyle/>
                    <a:p>
                      <a:r>
                        <a:rPr lang="en-US" sz="1800" dirty="0">
                          <a:solidFill>
                            <a:schemeClr val="tx1"/>
                          </a:solidFill>
                          <a:latin typeface="Lato Light" charset="0"/>
                          <a:ea typeface="Lato Light" charset="0"/>
                          <a:cs typeface="Lato Light" charset="0"/>
                        </a:rPr>
                        <a:t>Providing support to the social media and marketing department</a:t>
                      </a:r>
                      <a:endParaRPr lang="en-US" dirty="0"/>
                    </a:p>
                  </a:txBody>
                  <a:tcPr/>
                </a:tc>
                <a:extLst>
                  <a:ext uri="{0D108BD9-81ED-4DB2-BD59-A6C34878D82A}">
                    <a16:rowId xmlns:a16="http://schemas.microsoft.com/office/drawing/2014/main" val="2771884635"/>
                  </a:ext>
                </a:extLst>
              </a:tr>
              <a:tr h="804938">
                <a:tc>
                  <a:txBody>
                    <a:bodyPr/>
                    <a:lstStyle/>
                    <a:p>
                      <a:r>
                        <a:rPr lang="en-US" dirty="0"/>
                        <a:t>Motivating the media companies to create creativity in order to help us attract more customers</a:t>
                      </a:r>
                    </a:p>
                  </a:txBody>
                  <a:tcPr/>
                </a:tc>
                <a:extLst>
                  <a:ext uri="{0D108BD9-81ED-4DB2-BD59-A6C34878D82A}">
                    <a16:rowId xmlns:a16="http://schemas.microsoft.com/office/drawing/2014/main" val="1900731692"/>
                  </a:ext>
                </a:extLst>
              </a:tr>
            </a:tbl>
          </a:graphicData>
        </a:graphic>
      </p:graphicFrame>
    </p:spTree>
    <p:extLst>
      <p:ext uri="{BB962C8B-B14F-4D97-AF65-F5344CB8AC3E}">
        <p14:creationId xmlns:p14="http://schemas.microsoft.com/office/powerpoint/2010/main" val="8704977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15" b="7815"/>
          <a:stretch>
            <a:fillRect/>
          </a:stretch>
        </p:blipFill>
        <p:spPr/>
      </p:pic>
      <p:sp>
        <p:nvSpPr>
          <p:cNvPr id="26" name="Rectangle 25"/>
          <p:cNvSpPr/>
          <p:nvPr/>
        </p:nvSpPr>
        <p:spPr>
          <a:xfrm>
            <a:off x="1587" y="0"/>
            <a:ext cx="12188825" cy="6858000"/>
          </a:xfrm>
          <a:prstGeom prst="rect">
            <a:avLst/>
          </a:prstGeom>
          <a:gradFill flip="none" rotWithShape="1">
            <a:gsLst>
              <a:gs pos="22000">
                <a:srgbClr val="001334">
                  <a:alpha val="86000"/>
                </a:srgbClr>
              </a:gs>
              <a:gs pos="88000">
                <a:srgbClr val="002060">
                  <a:alpha val="78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TextBox 18"/>
          <p:cNvSpPr txBox="1"/>
          <p:nvPr/>
        </p:nvSpPr>
        <p:spPr>
          <a:xfrm>
            <a:off x="3612476" y="2807332"/>
            <a:ext cx="4967047" cy="1400375"/>
          </a:xfrm>
          <a:prstGeom prst="rect">
            <a:avLst/>
          </a:prstGeom>
          <a:noFill/>
        </p:spPr>
        <p:txBody>
          <a:bodyPr wrap="none" lIns="45711" tIns="22856" rIns="45711" bIns="22856" rtlCol="0">
            <a:spAutoFit/>
          </a:bodyPr>
          <a:lstStyle/>
          <a:p>
            <a:pPr algn="ctr"/>
            <a:r>
              <a:rPr lang="tr-TR" sz="4400" b="1" dirty="0">
                <a:solidFill>
                  <a:schemeClr val="bg1"/>
                </a:solidFill>
                <a:latin typeface="Lato" charset="0"/>
                <a:ea typeface="Lato" charset="0"/>
                <a:cs typeface="Lato" charset="0"/>
              </a:rPr>
              <a:t>1- </a:t>
            </a:r>
            <a:r>
              <a:rPr lang="en-US" sz="4400" b="1" dirty="0">
                <a:solidFill>
                  <a:schemeClr val="bg1"/>
                </a:solidFill>
                <a:latin typeface="Lato" charset="0"/>
                <a:ea typeface="Lato" charset="0"/>
                <a:cs typeface="Lato" charset="0"/>
              </a:rPr>
              <a:t>Set</a:t>
            </a:r>
            <a:r>
              <a:rPr lang="tr-TR" sz="4400" b="1" dirty="0">
                <a:solidFill>
                  <a:schemeClr val="bg1"/>
                </a:solidFill>
                <a:latin typeface="Lato" charset="0"/>
                <a:ea typeface="Lato" charset="0"/>
                <a:cs typeface="Lato" charset="0"/>
              </a:rPr>
              <a:t> </a:t>
            </a:r>
            <a:r>
              <a:rPr lang="tr-TR" sz="4400" b="1" dirty="0">
                <a:solidFill>
                  <a:schemeClr val="accent1"/>
                </a:solidFill>
                <a:latin typeface="Lato" charset="0"/>
                <a:ea typeface="Lato" charset="0"/>
                <a:cs typeface="Lato" charset="0"/>
              </a:rPr>
              <a:t>S</a:t>
            </a:r>
            <a:r>
              <a:rPr lang="en-US" sz="4400" b="1" dirty="0">
                <a:solidFill>
                  <a:schemeClr val="accent1"/>
                </a:solidFill>
                <a:latin typeface="Lato" charset="0"/>
                <a:ea typeface="Lato" charset="0"/>
                <a:cs typeface="Lato" charset="0"/>
              </a:rPr>
              <a:t>ocial </a:t>
            </a:r>
            <a:r>
              <a:rPr lang="tr-TR" sz="4400" b="1" dirty="0">
                <a:solidFill>
                  <a:schemeClr val="accent1"/>
                </a:solidFill>
                <a:latin typeface="Lato" charset="0"/>
                <a:ea typeface="Lato" charset="0"/>
                <a:cs typeface="Lato" charset="0"/>
              </a:rPr>
              <a:t>M</a:t>
            </a:r>
            <a:r>
              <a:rPr lang="en-US" sz="4400" b="1" dirty="0">
                <a:solidFill>
                  <a:schemeClr val="accent1"/>
                </a:solidFill>
                <a:latin typeface="Lato" charset="0"/>
                <a:ea typeface="Lato" charset="0"/>
                <a:cs typeface="Lato" charset="0"/>
              </a:rPr>
              <a:t>edia </a:t>
            </a:r>
            <a:endParaRPr lang="tr-TR" sz="4400" b="1" dirty="0">
              <a:solidFill>
                <a:schemeClr val="accent1"/>
              </a:solidFill>
              <a:latin typeface="Lato" charset="0"/>
              <a:ea typeface="Lato" charset="0"/>
              <a:cs typeface="Lato" charset="0"/>
            </a:endParaRPr>
          </a:p>
          <a:p>
            <a:pPr algn="ctr"/>
            <a:r>
              <a:rPr lang="tr-TR" sz="4400" b="1" dirty="0">
                <a:solidFill>
                  <a:schemeClr val="bg1"/>
                </a:solidFill>
                <a:latin typeface="Lato" charset="0"/>
                <a:ea typeface="Lato" charset="0"/>
                <a:cs typeface="Lato" charset="0"/>
              </a:rPr>
              <a:t>G</a:t>
            </a:r>
            <a:r>
              <a:rPr lang="en-US" sz="4400" b="1" dirty="0">
                <a:solidFill>
                  <a:schemeClr val="bg1"/>
                </a:solidFill>
                <a:latin typeface="Lato" charset="0"/>
                <a:ea typeface="Lato" charset="0"/>
                <a:cs typeface="Lato" charset="0"/>
              </a:rPr>
              <a:t>oals</a:t>
            </a:r>
            <a:endParaRPr lang="id-ID" sz="4400" b="1" dirty="0">
              <a:solidFill>
                <a:schemeClr val="accent1"/>
              </a:solidFill>
              <a:latin typeface="Lato" charset="0"/>
              <a:ea typeface="Lato" charset="0"/>
              <a:cs typeface="Lato" charset="0"/>
            </a:endParaRPr>
          </a:p>
        </p:txBody>
      </p:sp>
    </p:spTree>
    <p:extLst>
      <p:ext uri="{BB962C8B-B14F-4D97-AF65-F5344CB8AC3E}">
        <p14:creationId xmlns:p14="http://schemas.microsoft.com/office/powerpoint/2010/main" val="8775369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2"/>
          <p:cNvSpPr txBox="1">
            <a:spLocks/>
          </p:cNvSpPr>
          <p:nvPr/>
        </p:nvSpPr>
        <p:spPr>
          <a:xfrm>
            <a:off x="75508" y="967555"/>
            <a:ext cx="12040984" cy="716000"/>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1400" dirty="0">
                <a:solidFill>
                  <a:schemeClr val="tx1"/>
                </a:solidFill>
                <a:latin typeface="Lato Light" charset="0"/>
                <a:ea typeface="Lato Light" charset="0"/>
                <a:cs typeface="Lato Light" charset="0"/>
              </a:rPr>
              <a:t>Having understood our customer points and goals, it's time to create a truly clear picture of how our products and services can help. We must think about how the feature is what your product or what it does. The benefit is how your product or service makes the customer’s life easier or better.</a:t>
            </a:r>
          </a:p>
        </p:txBody>
      </p:sp>
      <p:sp>
        <p:nvSpPr>
          <p:cNvPr id="22" name="TextBox 21"/>
          <p:cNvSpPr txBox="1"/>
          <p:nvPr/>
        </p:nvSpPr>
        <p:spPr>
          <a:xfrm>
            <a:off x="3030586" y="247303"/>
            <a:ext cx="6130827" cy="600156"/>
          </a:xfrm>
          <a:prstGeom prst="rect">
            <a:avLst/>
          </a:prstGeom>
          <a:noFill/>
        </p:spPr>
        <p:txBody>
          <a:bodyPr wrap="none" lIns="45711" tIns="22856" rIns="45711" bIns="22856" rtlCol="0">
            <a:spAutoFit/>
          </a:bodyPr>
          <a:lstStyle/>
          <a:p>
            <a:pPr algn="ctr"/>
            <a:r>
              <a:rPr lang="en-US" sz="3600" dirty="0">
                <a:solidFill>
                  <a:schemeClr val="tx2"/>
                </a:solidFill>
                <a:latin typeface="Lato Black" charset="0"/>
                <a:ea typeface="Lato Black" charset="0"/>
                <a:cs typeface="Lato Black" charset="0"/>
              </a:rPr>
              <a:t>Understand how </a:t>
            </a:r>
            <a:r>
              <a:rPr lang="tr-TR" sz="3600" dirty="0">
                <a:solidFill>
                  <a:schemeClr val="tx2"/>
                </a:solidFill>
                <a:latin typeface="Lato Black" charset="0"/>
                <a:ea typeface="Lato Black" charset="0"/>
                <a:cs typeface="Lato Black" charset="0"/>
              </a:rPr>
              <a:t>we</a:t>
            </a:r>
            <a:r>
              <a:rPr lang="en-US" sz="3600" dirty="0">
                <a:solidFill>
                  <a:schemeClr val="tx2"/>
                </a:solidFill>
                <a:latin typeface="Lato Black" charset="0"/>
                <a:ea typeface="Lato Black" charset="0"/>
                <a:cs typeface="Lato Black" charset="0"/>
              </a:rPr>
              <a:t> can help</a:t>
            </a:r>
          </a:p>
        </p:txBody>
      </p:sp>
      <p:grpSp>
        <p:nvGrpSpPr>
          <p:cNvPr id="17" name="Google Shape;5005;p53">
            <a:extLst>
              <a:ext uri="{FF2B5EF4-FFF2-40B4-BE49-F238E27FC236}">
                <a16:creationId xmlns:a16="http://schemas.microsoft.com/office/drawing/2014/main" id="{FDE64409-1403-465A-BF67-F5778287AF91}"/>
              </a:ext>
            </a:extLst>
          </p:cNvPr>
          <p:cNvGrpSpPr/>
          <p:nvPr/>
        </p:nvGrpSpPr>
        <p:grpSpPr>
          <a:xfrm>
            <a:off x="2603148" y="317143"/>
            <a:ext cx="350302" cy="346536"/>
            <a:chOff x="-64406125" y="3362222"/>
            <a:chExt cx="318225" cy="314803"/>
          </a:xfrm>
        </p:grpSpPr>
        <p:sp>
          <p:nvSpPr>
            <p:cNvPr id="18" name="Google Shape;5006;p53">
              <a:extLst>
                <a:ext uri="{FF2B5EF4-FFF2-40B4-BE49-F238E27FC236}">
                  <a16:creationId xmlns:a16="http://schemas.microsoft.com/office/drawing/2014/main" id="{F143C0D1-6394-4317-B3CB-4719BB86E844}"/>
                </a:ext>
              </a:extLst>
            </p:cNvPr>
            <p:cNvSpPr/>
            <p:nvPr/>
          </p:nvSpPr>
          <p:spPr>
            <a:xfrm>
              <a:off x="-64332106" y="3362222"/>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007;p53">
              <a:extLst>
                <a:ext uri="{FF2B5EF4-FFF2-40B4-BE49-F238E27FC236}">
                  <a16:creationId xmlns:a16="http://schemas.microsoft.com/office/drawing/2014/main" id="{55A26580-6C86-4196-849F-F6B380E6526F}"/>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8" name="Table 4">
            <a:extLst>
              <a:ext uri="{FF2B5EF4-FFF2-40B4-BE49-F238E27FC236}">
                <a16:creationId xmlns:a16="http://schemas.microsoft.com/office/drawing/2014/main" id="{0F11B1F2-F1C1-49B7-B966-82850DF8FA81}"/>
              </a:ext>
            </a:extLst>
          </p:cNvPr>
          <p:cNvGraphicFramePr>
            <a:graphicFrameLocks noGrp="1"/>
          </p:cNvGraphicFramePr>
          <p:nvPr>
            <p:extLst>
              <p:ext uri="{D42A27DB-BD31-4B8C-83A1-F6EECF244321}">
                <p14:modId xmlns:p14="http://schemas.microsoft.com/office/powerpoint/2010/main" val="2591952944"/>
              </p:ext>
            </p:extLst>
          </p:nvPr>
        </p:nvGraphicFramePr>
        <p:xfrm>
          <a:off x="1314450" y="1699970"/>
          <a:ext cx="9284278" cy="4819886"/>
        </p:xfrm>
        <a:graphic>
          <a:graphicData uri="http://schemas.openxmlformats.org/drawingml/2006/table">
            <a:tbl>
              <a:tblPr firstRow="1" bandRow="1">
                <a:tableStyleId>{00A15C55-8517-42AA-B614-E9B94910E393}</a:tableStyleId>
              </a:tblPr>
              <a:tblGrid>
                <a:gridCol w="4642139">
                  <a:extLst>
                    <a:ext uri="{9D8B030D-6E8A-4147-A177-3AD203B41FA5}">
                      <a16:colId xmlns:a16="http://schemas.microsoft.com/office/drawing/2014/main" val="2992691109"/>
                    </a:ext>
                  </a:extLst>
                </a:gridCol>
                <a:gridCol w="4642139">
                  <a:extLst>
                    <a:ext uri="{9D8B030D-6E8A-4147-A177-3AD203B41FA5}">
                      <a16:colId xmlns:a16="http://schemas.microsoft.com/office/drawing/2014/main" val="3137605675"/>
                    </a:ext>
                  </a:extLst>
                </a:gridCol>
              </a:tblGrid>
              <a:tr h="353345">
                <a:tc>
                  <a:txBody>
                    <a:bodyPr/>
                    <a:lstStyle/>
                    <a:p>
                      <a:r>
                        <a:rPr lang="tr-TR" sz="1800" dirty="0">
                          <a:solidFill>
                            <a:schemeClr val="tx1"/>
                          </a:solidFill>
                          <a:latin typeface="Lato Light" charset="0"/>
                          <a:ea typeface="Lato Light" charset="0"/>
                          <a:cs typeface="Lato Light" charset="0"/>
                        </a:rPr>
                        <a:t>How we help</a:t>
                      </a:r>
                      <a:endParaRPr lang="en-US" b="1" dirty="0">
                        <a:solidFill>
                          <a:schemeClr val="tx1"/>
                        </a:solidFill>
                      </a:endParaRPr>
                    </a:p>
                  </a:txBody>
                  <a:tcPr/>
                </a:tc>
                <a:tc>
                  <a:txBody>
                    <a:bodyPr/>
                    <a:lstStyle/>
                    <a:p>
                      <a:r>
                        <a:rPr lang="tr-TR" sz="1800" dirty="0">
                          <a:solidFill>
                            <a:schemeClr val="tx1"/>
                          </a:solidFill>
                          <a:latin typeface="Lato Light" charset="0"/>
                          <a:ea typeface="Lato Light" charset="0"/>
                          <a:cs typeface="Lato Light" charset="0"/>
                        </a:rPr>
                        <a:t>Elevator Pitch</a:t>
                      </a:r>
                      <a:endParaRPr lang="en-US" b="1" dirty="0">
                        <a:solidFill>
                          <a:schemeClr val="tx1"/>
                        </a:solidFill>
                      </a:endParaRPr>
                    </a:p>
                  </a:txBody>
                  <a:tcPr/>
                </a:tc>
                <a:extLst>
                  <a:ext uri="{0D108BD9-81ED-4DB2-BD59-A6C34878D82A}">
                    <a16:rowId xmlns:a16="http://schemas.microsoft.com/office/drawing/2014/main" val="3578883853"/>
                  </a:ext>
                </a:extLst>
              </a:tr>
              <a:tr h="1415225">
                <a:tc>
                  <a:txBody>
                    <a:bodyPr/>
                    <a:lstStyle/>
                    <a:p>
                      <a:pPr algn="l"/>
                      <a:r>
                        <a:rPr lang="en-US" dirty="0"/>
                        <a:t>Provide high-quality videos and advertising images to bring potential customers to our advertisers</a:t>
                      </a:r>
                    </a:p>
                  </a:txBody>
                  <a:tcPr/>
                </a:tc>
                <a:tc>
                  <a:txBody>
                    <a:bodyPr/>
                    <a:lstStyle/>
                    <a:p>
                      <a:r>
                        <a:rPr lang="tr-TR" dirty="0"/>
                        <a:t>We give you a perfect Social media marketing plan with </a:t>
                      </a:r>
                      <a:r>
                        <a:rPr lang="en-US" dirty="0"/>
                        <a:t>Creative ideas and high-quality videos and advertising images to bring all potential customers</a:t>
                      </a:r>
                      <a:r>
                        <a:rPr lang="tr-TR" dirty="0"/>
                        <a:t>, with </a:t>
                      </a:r>
                      <a:r>
                        <a:rPr lang="en-US" dirty="0"/>
                        <a:t>m</a:t>
                      </a:r>
                      <a:r>
                        <a:rPr lang="tr-TR" dirty="0"/>
                        <a:t>eeting</a:t>
                      </a:r>
                      <a:r>
                        <a:rPr lang="en-US" dirty="0"/>
                        <a:t>s</a:t>
                      </a:r>
                      <a:r>
                        <a:rPr lang="tr-TR" dirty="0"/>
                        <a:t> to understanda all your points of view</a:t>
                      </a:r>
                      <a:r>
                        <a:rPr lang="en-US" dirty="0"/>
                        <a:t>.</a:t>
                      </a:r>
                      <a:r>
                        <a:rPr lang="ar-SY" dirty="0"/>
                        <a:t> </a:t>
                      </a:r>
                      <a:endParaRPr lang="en-US" dirty="0"/>
                    </a:p>
                  </a:txBody>
                  <a:tcPr/>
                </a:tc>
                <a:extLst>
                  <a:ext uri="{0D108BD9-81ED-4DB2-BD59-A6C34878D82A}">
                    <a16:rowId xmlns:a16="http://schemas.microsoft.com/office/drawing/2014/main" val="157605565"/>
                  </a:ext>
                </a:extLst>
              </a:tr>
              <a:tr h="883364">
                <a:tc>
                  <a:txBody>
                    <a:bodyPr/>
                    <a:lstStyle/>
                    <a:p>
                      <a:r>
                        <a:rPr lang="en-US" dirty="0"/>
                        <a:t>Submit a free plan to our advertisers on the way to motivate the social media and marketing departments of their companies</a:t>
                      </a:r>
                    </a:p>
                  </a:txBody>
                  <a:tcPr/>
                </a:tc>
                <a:tc>
                  <a:txBody>
                    <a:bodyPr/>
                    <a:lstStyle/>
                    <a:p>
                      <a:endParaRPr lang="en-US" dirty="0"/>
                    </a:p>
                  </a:txBody>
                  <a:tcPr/>
                </a:tc>
                <a:extLst>
                  <a:ext uri="{0D108BD9-81ED-4DB2-BD59-A6C34878D82A}">
                    <a16:rowId xmlns:a16="http://schemas.microsoft.com/office/drawing/2014/main" val="1043214100"/>
                  </a:ext>
                </a:extLst>
              </a:tr>
              <a:tr h="883364">
                <a:tc>
                  <a:txBody>
                    <a:bodyPr/>
                    <a:lstStyle/>
                    <a:p>
                      <a:r>
                        <a:rPr lang="en-US" sz="1800" dirty="0">
                          <a:solidFill>
                            <a:schemeClr val="tx1"/>
                          </a:solidFill>
                          <a:latin typeface="Lato Light" charset="0"/>
                          <a:ea typeface="Lato Light" charset="0"/>
                          <a:cs typeface="Lato Light" charset="0"/>
                        </a:rPr>
                        <a:t>Meeting with advertisers to understand their point of view and what they want to achieve it</a:t>
                      </a:r>
                      <a:endParaRPr lang="en-US" dirty="0"/>
                    </a:p>
                  </a:txBody>
                  <a:tcPr/>
                </a:tc>
                <a:tc>
                  <a:txBody>
                    <a:bodyPr/>
                    <a:lstStyle/>
                    <a:p>
                      <a:endParaRPr lang="en-US" dirty="0"/>
                    </a:p>
                  </a:txBody>
                  <a:tcPr/>
                </a:tc>
                <a:extLst>
                  <a:ext uri="{0D108BD9-81ED-4DB2-BD59-A6C34878D82A}">
                    <a16:rowId xmlns:a16="http://schemas.microsoft.com/office/drawing/2014/main" val="2771884635"/>
                  </a:ext>
                </a:extLst>
              </a:tr>
              <a:tr h="11622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Offering excellent marketing to customers with an emphasis on detailing things to satisfy them</a:t>
                      </a:r>
                    </a:p>
                  </a:txBody>
                  <a:tcPr/>
                </a:tc>
                <a:tc>
                  <a:txBody>
                    <a:bodyPr/>
                    <a:lstStyle/>
                    <a:p>
                      <a:endParaRPr lang="en-US" dirty="0"/>
                    </a:p>
                  </a:txBody>
                  <a:tcPr/>
                </a:tc>
                <a:extLst>
                  <a:ext uri="{0D108BD9-81ED-4DB2-BD59-A6C34878D82A}">
                    <a16:rowId xmlns:a16="http://schemas.microsoft.com/office/drawing/2014/main" val="2409269627"/>
                  </a:ext>
                </a:extLst>
              </a:tr>
            </a:tbl>
          </a:graphicData>
        </a:graphic>
      </p:graphicFrame>
    </p:spTree>
    <p:extLst>
      <p:ext uri="{BB962C8B-B14F-4D97-AF65-F5344CB8AC3E}">
        <p14:creationId xmlns:p14="http://schemas.microsoft.com/office/powerpoint/2010/main" val="24366194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2077441" y="247303"/>
            <a:ext cx="8037118" cy="600156"/>
          </a:xfrm>
          <a:prstGeom prst="rect">
            <a:avLst/>
          </a:prstGeom>
          <a:noFill/>
        </p:spPr>
        <p:txBody>
          <a:bodyPr wrap="none" lIns="45711" tIns="22856" rIns="45711" bIns="22856" rtlCol="0">
            <a:spAutoFit/>
          </a:bodyPr>
          <a:lstStyle/>
          <a:p>
            <a:pPr algn="ctr"/>
            <a:r>
              <a:rPr lang="en-US" sz="3600" dirty="0">
                <a:solidFill>
                  <a:schemeClr val="tx2"/>
                </a:solidFill>
                <a:latin typeface="Lato Black" charset="0"/>
                <a:ea typeface="Lato Black" charset="0"/>
                <a:cs typeface="Lato Black" charset="0"/>
              </a:rPr>
              <a:t>Turn </a:t>
            </a:r>
            <a:r>
              <a:rPr lang="tr-TR" sz="3600" dirty="0">
                <a:solidFill>
                  <a:schemeClr val="tx2"/>
                </a:solidFill>
                <a:latin typeface="Lato Black" charset="0"/>
                <a:ea typeface="Lato Black" charset="0"/>
                <a:cs typeface="Lato Black" charset="0"/>
              </a:rPr>
              <a:t>our</a:t>
            </a:r>
            <a:r>
              <a:rPr lang="en-US" sz="3600" dirty="0">
                <a:solidFill>
                  <a:schemeClr val="tx2"/>
                </a:solidFill>
                <a:latin typeface="Lato Black" charset="0"/>
                <a:ea typeface="Lato Black" charset="0"/>
                <a:cs typeface="Lato Black" charset="0"/>
              </a:rPr>
              <a:t> research into buyer personas</a:t>
            </a:r>
          </a:p>
        </p:txBody>
      </p:sp>
      <p:grpSp>
        <p:nvGrpSpPr>
          <p:cNvPr id="17" name="Google Shape;5005;p53">
            <a:extLst>
              <a:ext uri="{FF2B5EF4-FFF2-40B4-BE49-F238E27FC236}">
                <a16:creationId xmlns:a16="http://schemas.microsoft.com/office/drawing/2014/main" id="{FDE64409-1403-465A-BF67-F5778287AF91}"/>
              </a:ext>
            </a:extLst>
          </p:cNvPr>
          <p:cNvGrpSpPr/>
          <p:nvPr/>
        </p:nvGrpSpPr>
        <p:grpSpPr>
          <a:xfrm>
            <a:off x="1660310" y="335863"/>
            <a:ext cx="350302" cy="346536"/>
            <a:chOff x="-64406125" y="3362222"/>
            <a:chExt cx="318225" cy="314803"/>
          </a:xfrm>
        </p:grpSpPr>
        <p:sp>
          <p:nvSpPr>
            <p:cNvPr id="18" name="Google Shape;5006;p53">
              <a:extLst>
                <a:ext uri="{FF2B5EF4-FFF2-40B4-BE49-F238E27FC236}">
                  <a16:creationId xmlns:a16="http://schemas.microsoft.com/office/drawing/2014/main" id="{F143C0D1-6394-4317-B3CB-4719BB86E844}"/>
                </a:ext>
              </a:extLst>
            </p:cNvPr>
            <p:cNvSpPr/>
            <p:nvPr/>
          </p:nvSpPr>
          <p:spPr>
            <a:xfrm>
              <a:off x="-64332106" y="3362222"/>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007;p53">
              <a:extLst>
                <a:ext uri="{FF2B5EF4-FFF2-40B4-BE49-F238E27FC236}">
                  <a16:creationId xmlns:a16="http://schemas.microsoft.com/office/drawing/2014/main" id="{55A26580-6C86-4196-849F-F6B380E6526F}"/>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Subtitle 2">
            <a:extLst>
              <a:ext uri="{FF2B5EF4-FFF2-40B4-BE49-F238E27FC236}">
                <a16:creationId xmlns:a16="http://schemas.microsoft.com/office/drawing/2014/main" id="{A73CDD22-F24E-4959-9716-E8BD58CC0AC7}"/>
              </a:ext>
            </a:extLst>
          </p:cNvPr>
          <p:cNvSpPr txBox="1">
            <a:spLocks/>
          </p:cNvSpPr>
          <p:nvPr/>
        </p:nvSpPr>
        <p:spPr>
          <a:xfrm>
            <a:off x="22448" y="590191"/>
            <a:ext cx="12040984" cy="594236"/>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tr-TR" b="1" dirty="0">
                <a:latin typeface="Lato Black" charset="0"/>
                <a:ea typeface="Lato Black" charset="0"/>
                <a:cs typeface="Times New Roman" panose="02020603050405020304" pitchFamily="18" charset="0"/>
              </a:rPr>
              <a:t>Osman Kibar </a:t>
            </a:r>
            <a:r>
              <a:rPr lang="en-US" dirty="0">
                <a:latin typeface="Lato Black" charset="0"/>
                <a:ea typeface="Lato Black" charset="0"/>
                <a:cs typeface="Lato Black" charset="0"/>
              </a:rPr>
              <a:t>person</a:t>
            </a:r>
            <a:r>
              <a:rPr lang="tr-TR" dirty="0">
                <a:latin typeface="Lato Black" charset="0"/>
                <a:ea typeface="Lato Black" charset="0"/>
                <a:cs typeface="Lato Black" charset="0"/>
              </a:rPr>
              <a:t>a</a:t>
            </a:r>
            <a:endParaRPr lang="en-US" b="1" dirty="0">
              <a:solidFill>
                <a:schemeClr val="tx1"/>
              </a:solidFill>
              <a:latin typeface="Lato Light" charset="0"/>
              <a:ea typeface="Lato Light" charset="0"/>
              <a:cs typeface="Times New Roman" panose="02020603050405020304" pitchFamily="18" charset="0"/>
            </a:endParaRPr>
          </a:p>
        </p:txBody>
      </p:sp>
      <p:sp>
        <p:nvSpPr>
          <p:cNvPr id="2" name="TextBox 1">
            <a:extLst>
              <a:ext uri="{FF2B5EF4-FFF2-40B4-BE49-F238E27FC236}">
                <a16:creationId xmlns:a16="http://schemas.microsoft.com/office/drawing/2014/main" id="{9EA8C2D7-8A3A-43A1-A926-0E74AB21FB81}"/>
              </a:ext>
            </a:extLst>
          </p:cNvPr>
          <p:cNvSpPr txBox="1"/>
          <p:nvPr/>
        </p:nvSpPr>
        <p:spPr>
          <a:xfrm>
            <a:off x="237294" y="1201241"/>
            <a:ext cx="3897746" cy="2893100"/>
          </a:xfrm>
          <a:prstGeom prst="rect">
            <a:avLst/>
          </a:prstGeom>
          <a:noFill/>
        </p:spPr>
        <p:txBody>
          <a:bodyPr wrap="square" rtlCol="0">
            <a:spAutoFit/>
          </a:bodyPr>
          <a:lstStyle/>
          <a:p>
            <a:r>
              <a:rPr lang="en-US" sz="2000" dirty="0">
                <a:latin typeface="Lato Black" charset="0"/>
                <a:ea typeface="Lato Black" charset="0"/>
                <a:cs typeface="Times New Roman" panose="02020603050405020304" pitchFamily="18" charset="0"/>
              </a:rPr>
              <a:t>Background</a:t>
            </a:r>
            <a:endParaRPr lang="tr-TR" sz="2800" dirty="0"/>
          </a:p>
          <a:p>
            <a:pPr marL="517525" indent="-341313">
              <a:buFont typeface="Arial" panose="020B0604020202020204" pitchFamily="34" charset="0"/>
              <a:buChar char="•"/>
            </a:pPr>
            <a:r>
              <a:rPr lang="tr-TR" dirty="0"/>
              <a:t>Head of Marketing &amp; Advertising</a:t>
            </a:r>
          </a:p>
          <a:p>
            <a:pPr marL="517525" indent="-341313">
              <a:buFont typeface="Arial" panose="020B0604020202020204" pitchFamily="34" charset="0"/>
              <a:buChar char="•"/>
            </a:pPr>
            <a:r>
              <a:rPr lang="tr-TR" dirty="0"/>
              <a:t> W</a:t>
            </a:r>
            <a:r>
              <a:rPr lang="en-US" dirty="0"/>
              <a:t>orked at same company at least 5 years</a:t>
            </a:r>
            <a:endParaRPr lang="tr-TR" dirty="0"/>
          </a:p>
          <a:p>
            <a:pPr marL="517525" indent="-341313">
              <a:buFont typeface="Arial" panose="020B0604020202020204" pitchFamily="34" charset="0"/>
              <a:buChar char="•"/>
            </a:pPr>
            <a:r>
              <a:rPr lang="tr-TR" dirty="0">
                <a:latin typeface="Lato Light" charset="0"/>
                <a:ea typeface="Lato Light" charset="0"/>
                <a:cs typeface="Lato Light" charset="0"/>
              </a:rPr>
              <a:t>B</a:t>
            </a:r>
            <a:r>
              <a:rPr lang="en-US" dirty="0">
                <a:latin typeface="Lato Light" charset="0"/>
                <a:ea typeface="Lato Light" charset="0"/>
                <a:cs typeface="Lato Light" charset="0"/>
              </a:rPr>
              <a:t>uy </a:t>
            </a:r>
            <a:r>
              <a:rPr lang="tr-TR" dirty="0">
                <a:latin typeface="Lato Light" charset="0"/>
                <a:ea typeface="Lato Light" charset="0"/>
                <a:cs typeface="Lato Light" charset="0"/>
              </a:rPr>
              <a:t>s</a:t>
            </a:r>
            <a:r>
              <a:rPr lang="en-US" dirty="0">
                <a:latin typeface="Lato Light" charset="0"/>
                <a:ea typeface="Lato Light" charset="0"/>
                <a:cs typeface="Lato Light" charset="0"/>
              </a:rPr>
              <a:t>oftware’s</a:t>
            </a:r>
            <a:r>
              <a:rPr lang="tr-TR" dirty="0">
                <a:latin typeface="Lato Light" charset="0"/>
                <a:ea typeface="Lato Light" charset="0"/>
                <a:cs typeface="Lato Light" charset="0"/>
              </a:rPr>
              <a:t>, Videos, Social media </a:t>
            </a:r>
            <a:r>
              <a:rPr lang="en-US" dirty="0"/>
              <a:t>advertising</a:t>
            </a:r>
            <a:r>
              <a:rPr lang="tr-TR" dirty="0"/>
              <a:t> and </a:t>
            </a:r>
            <a:r>
              <a:rPr lang="en-US" dirty="0"/>
              <a:t>creative</a:t>
            </a:r>
            <a:endParaRPr lang="tr-TR" dirty="0"/>
          </a:p>
          <a:p>
            <a:pPr marL="517525" indent="-341313">
              <a:buFont typeface="Arial" panose="020B0604020202020204" pitchFamily="34" charset="0"/>
              <a:buChar char="•"/>
            </a:pPr>
            <a:r>
              <a:rPr lang="en-US" dirty="0">
                <a:latin typeface="Lato Light" charset="0"/>
                <a:ea typeface="Lato Light" charset="0"/>
                <a:cs typeface="Lato Light" charset="0"/>
              </a:rPr>
              <a:t>Interests: </a:t>
            </a:r>
            <a:r>
              <a:rPr lang="en-US" dirty="0"/>
              <a:t>Marketing &amp; Advertising</a:t>
            </a:r>
            <a:endParaRPr lang="tr-TR" dirty="0"/>
          </a:p>
          <a:p>
            <a:pPr marL="517525" indent="-341313">
              <a:buFont typeface="Arial" panose="020B0604020202020204" pitchFamily="34" charset="0"/>
              <a:buChar char="•"/>
            </a:pPr>
            <a:r>
              <a:rPr lang="tr-TR" dirty="0"/>
              <a:t>Have 2 Children (10 - 15)</a:t>
            </a:r>
            <a:endParaRPr lang="en-US" dirty="0"/>
          </a:p>
          <a:p>
            <a:pPr marL="517525" indent="-341313">
              <a:buFont typeface="Arial" panose="020B0604020202020204" pitchFamily="34" charset="0"/>
              <a:buChar char="•"/>
            </a:pPr>
            <a:endParaRPr lang="en-US" dirty="0"/>
          </a:p>
        </p:txBody>
      </p:sp>
      <p:sp>
        <p:nvSpPr>
          <p:cNvPr id="39" name="TextBox 38">
            <a:extLst>
              <a:ext uri="{FF2B5EF4-FFF2-40B4-BE49-F238E27FC236}">
                <a16:creationId xmlns:a16="http://schemas.microsoft.com/office/drawing/2014/main" id="{4857318D-7102-460F-AC42-99435273E080}"/>
              </a:ext>
            </a:extLst>
          </p:cNvPr>
          <p:cNvSpPr txBox="1"/>
          <p:nvPr/>
        </p:nvSpPr>
        <p:spPr>
          <a:xfrm>
            <a:off x="236780" y="3800527"/>
            <a:ext cx="3897746" cy="2062103"/>
          </a:xfrm>
          <a:prstGeom prst="rect">
            <a:avLst/>
          </a:prstGeom>
          <a:noFill/>
        </p:spPr>
        <p:txBody>
          <a:bodyPr wrap="square" rtlCol="0">
            <a:spAutoFit/>
          </a:bodyPr>
          <a:lstStyle/>
          <a:p>
            <a:r>
              <a:rPr lang="tr-TR" sz="2000" dirty="0">
                <a:latin typeface="Lato Black" charset="0"/>
                <a:ea typeface="Lato Black" charset="0"/>
                <a:cs typeface="Times New Roman" panose="02020603050405020304" pitchFamily="18" charset="0"/>
              </a:rPr>
              <a:t>Demographics</a:t>
            </a:r>
            <a:endParaRPr lang="tr-TR" sz="2800" dirty="0"/>
          </a:p>
          <a:p>
            <a:pPr marL="517525" indent="-341313">
              <a:buFont typeface="Arial" panose="020B0604020202020204" pitchFamily="34" charset="0"/>
              <a:buChar char="•"/>
            </a:pPr>
            <a:r>
              <a:rPr lang="tr-TR" dirty="0"/>
              <a:t>Average employees  age: 25 - 55 </a:t>
            </a:r>
          </a:p>
          <a:p>
            <a:pPr marL="517525" indent="-341313">
              <a:buFont typeface="Arial" panose="020B0604020202020204" pitchFamily="34" charset="0"/>
              <a:buChar char="•"/>
            </a:pPr>
            <a:r>
              <a:rPr lang="tr-TR" dirty="0"/>
              <a:t>Location: Turkey</a:t>
            </a:r>
          </a:p>
          <a:p>
            <a:pPr marL="517525" indent="-341313">
              <a:buFont typeface="Arial" panose="020B0604020202020204" pitchFamily="34" charset="0"/>
              <a:buChar char="•"/>
            </a:pPr>
            <a:r>
              <a:rPr lang="tr-TR" dirty="0">
                <a:latin typeface="Lato Light" charset="0"/>
                <a:ea typeface="Lato Light" charset="0"/>
                <a:cs typeface="Lato Light" charset="0"/>
              </a:rPr>
              <a:t>Language: Turkish, English</a:t>
            </a:r>
          </a:p>
          <a:p>
            <a:pPr marL="517525" indent="-341313">
              <a:buFont typeface="Arial" panose="020B0604020202020204" pitchFamily="34" charset="0"/>
              <a:buChar char="•"/>
            </a:pPr>
            <a:r>
              <a:rPr lang="en-US" dirty="0">
                <a:latin typeface="Lato Light" charset="0"/>
                <a:ea typeface="Lato Light" charset="0"/>
                <a:cs typeface="Lato Light" charset="0"/>
              </a:rPr>
              <a:t>Income: </a:t>
            </a:r>
            <a:r>
              <a:rPr lang="en-US" dirty="0"/>
              <a:t>₺39,998</a:t>
            </a:r>
            <a:endParaRPr lang="tr-TR" dirty="0"/>
          </a:p>
          <a:p>
            <a:pPr marL="517525" indent="-341313">
              <a:buFont typeface="Arial" panose="020B0604020202020204" pitchFamily="34" charset="0"/>
              <a:buChar char="•"/>
            </a:pPr>
            <a:r>
              <a:rPr lang="en-US" dirty="0"/>
              <a:t>Bonus: ₺10,000</a:t>
            </a:r>
            <a:endParaRPr lang="tr-TR" dirty="0"/>
          </a:p>
          <a:p>
            <a:pPr marL="517525" indent="-341313">
              <a:buFont typeface="Arial" panose="020B0604020202020204" pitchFamily="34" charset="0"/>
              <a:buChar char="•"/>
            </a:pPr>
            <a:r>
              <a:rPr lang="tr-TR" dirty="0"/>
              <a:t>City</a:t>
            </a:r>
          </a:p>
        </p:txBody>
      </p:sp>
      <p:sp>
        <p:nvSpPr>
          <p:cNvPr id="40" name="TextBox 39">
            <a:extLst>
              <a:ext uri="{FF2B5EF4-FFF2-40B4-BE49-F238E27FC236}">
                <a16:creationId xmlns:a16="http://schemas.microsoft.com/office/drawing/2014/main" id="{CC0973A5-D571-4E4F-B189-1C8B852B1394}"/>
              </a:ext>
            </a:extLst>
          </p:cNvPr>
          <p:cNvSpPr txBox="1"/>
          <p:nvPr/>
        </p:nvSpPr>
        <p:spPr>
          <a:xfrm>
            <a:off x="4071619" y="3375891"/>
            <a:ext cx="3897746" cy="3724096"/>
          </a:xfrm>
          <a:prstGeom prst="rect">
            <a:avLst/>
          </a:prstGeom>
          <a:noFill/>
        </p:spPr>
        <p:txBody>
          <a:bodyPr wrap="square" rtlCol="0">
            <a:spAutoFit/>
          </a:bodyPr>
          <a:lstStyle/>
          <a:p>
            <a:r>
              <a:rPr lang="tr-TR" sz="2000" dirty="0">
                <a:latin typeface="Lato Black" charset="0"/>
                <a:ea typeface="Lato Black" charset="0"/>
                <a:cs typeface="Times New Roman" panose="02020603050405020304" pitchFamily="18" charset="0"/>
              </a:rPr>
              <a:t>Goals</a:t>
            </a:r>
            <a:endParaRPr lang="tr-TR" sz="2400" dirty="0">
              <a:latin typeface="Lato Black" charset="0"/>
              <a:ea typeface="Lato Black" charset="0"/>
              <a:cs typeface="Times New Roman" panose="02020603050405020304" pitchFamily="18" charset="0"/>
            </a:endParaRPr>
          </a:p>
          <a:p>
            <a:pPr marL="517525" indent="-341313">
              <a:buFont typeface="Arial" panose="020B0604020202020204" pitchFamily="34" charset="0"/>
              <a:buChar char="•"/>
            </a:pPr>
            <a:r>
              <a:rPr lang="en-US" dirty="0"/>
              <a:t>Get more customers by social media advertising</a:t>
            </a:r>
          </a:p>
          <a:p>
            <a:pPr marL="517525" indent="-341313">
              <a:buFont typeface="Arial" panose="020B0604020202020204" pitchFamily="34" charset="0"/>
              <a:buChar char="•"/>
            </a:pPr>
            <a:r>
              <a:rPr lang="en-US" dirty="0"/>
              <a:t>Make high-quality marketing videos to attract potential customers</a:t>
            </a:r>
            <a:endParaRPr lang="tr-TR" dirty="0"/>
          </a:p>
          <a:p>
            <a:pPr marL="517525" indent="-341313">
              <a:buFont typeface="Arial" panose="020B0604020202020204" pitchFamily="34" charset="0"/>
              <a:buChar char="•"/>
            </a:pPr>
            <a:r>
              <a:rPr lang="en-US" dirty="0">
                <a:latin typeface="Lato Light" charset="0"/>
                <a:ea typeface="Lato Light" charset="0"/>
                <a:cs typeface="Lato Light" charset="0"/>
              </a:rPr>
              <a:t>Providing support to the social media and marketing department</a:t>
            </a:r>
            <a:endParaRPr lang="en-US" dirty="0"/>
          </a:p>
          <a:p>
            <a:pPr marL="517525" indent="-341313">
              <a:buFont typeface="Arial" panose="020B0604020202020204" pitchFamily="34" charset="0"/>
              <a:buChar char="•"/>
            </a:pPr>
            <a:r>
              <a:rPr lang="en-US" dirty="0"/>
              <a:t>Motivating the media companies to create creativity in order to help us attract more customers</a:t>
            </a:r>
          </a:p>
          <a:p>
            <a:pPr marL="517525" indent="-341313">
              <a:buFont typeface="Arial" panose="020B0604020202020204" pitchFamily="34" charset="0"/>
              <a:buChar char="•"/>
            </a:pPr>
            <a:endParaRPr lang="tr-TR" dirty="0"/>
          </a:p>
        </p:txBody>
      </p:sp>
      <p:sp>
        <p:nvSpPr>
          <p:cNvPr id="41" name="TextBox 40">
            <a:extLst>
              <a:ext uri="{FF2B5EF4-FFF2-40B4-BE49-F238E27FC236}">
                <a16:creationId xmlns:a16="http://schemas.microsoft.com/office/drawing/2014/main" id="{A4487DBC-FFA9-4A62-B5A7-4D5A2261323F}"/>
              </a:ext>
            </a:extLst>
          </p:cNvPr>
          <p:cNvSpPr txBox="1"/>
          <p:nvPr/>
        </p:nvSpPr>
        <p:spPr>
          <a:xfrm>
            <a:off x="4223468" y="1184427"/>
            <a:ext cx="3897746" cy="2616101"/>
          </a:xfrm>
          <a:prstGeom prst="rect">
            <a:avLst/>
          </a:prstGeom>
          <a:noFill/>
        </p:spPr>
        <p:txBody>
          <a:bodyPr wrap="square" rtlCol="0">
            <a:spAutoFit/>
          </a:bodyPr>
          <a:lstStyle/>
          <a:p>
            <a:r>
              <a:rPr lang="tr-TR" sz="2000" dirty="0">
                <a:latin typeface="Lato Black" charset="0"/>
                <a:ea typeface="Lato Black" charset="0"/>
                <a:cs typeface="Times New Roman" panose="02020603050405020304" pitchFamily="18" charset="0"/>
              </a:rPr>
              <a:t>Challenges</a:t>
            </a:r>
            <a:endParaRPr lang="tr-TR" sz="2400" dirty="0"/>
          </a:p>
          <a:p>
            <a:pPr marL="517525" indent="-341313">
              <a:buFont typeface="Arial" panose="020B0604020202020204" pitchFamily="34" charset="0"/>
              <a:buChar char="•"/>
            </a:pPr>
            <a:r>
              <a:rPr lang="en-US" dirty="0"/>
              <a:t>Focus To details of things</a:t>
            </a:r>
          </a:p>
          <a:p>
            <a:pPr marL="517525" indent="-341313">
              <a:buFont typeface="Arial" panose="020B0604020202020204" pitchFamily="34" charset="0"/>
              <a:buChar char="•"/>
            </a:pPr>
            <a:r>
              <a:rPr lang="en-US" dirty="0">
                <a:solidFill>
                  <a:schemeClr val="dk1"/>
                </a:solidFill>
              </a:rPr>
              <a:t>Missing of some potential customers</a:t>
            </a:r>
            <a:endParaRPr lang="en-US" dirty="0"/>
          </a:p>
          <a:p>
            <a:pPr marL="517525" indent="-341313">
              <a:buFont typeface="Arial" panose="020B0604020202020204" pitchFamily="34" charset="0"/>
              <a:buChar char="•"/>
            </a:pPr>
            <a:r>
              <a:rPr lang="tr-TR" dirty="0"/>
              <a:t> W</a:t>
            </a:r>
            <a:r>
              <a:rPr lang="en-US" dirty="0"/>
              <a:t>ork life confusing</a:t>
            </a:r>
            <a:endParaRPr lang="en-US" dirty="0">
              <a:latin typeface="Lato Light" charset="0"/>
              <a:ea typeface="Lato Light" charset="0"/>
              <a:cs typeface="Lato Light" charset="0"/>
            </a:endParaRPr>
          </a:p>
          <a:p>
            <a:pPr marL="517525" indent="-341313">
              <a:buFont typeface="Arial" panose="020B0604020202020204" pitchFamily="34" charset="0"/>
              <a:buChar char="•"/>
            </a:pPr>
            <a:r>
              <a:rPr lang="tr-TR" dirty="0">
                <a:solidFill>
                  <a:schemeClr val="dk1"/>
                </a:solidFill>
              </a:rPr>
              <a:t>Want to </a:t>
            </a:r>
            <a:r>
              <a:rPr lang="en-US" dirty="0">
                <a:solidFill>
                  <a:schemeClr val="dk1"/>
                </a:solidFill>
              </a:rPr>
              <a:t>get things done causes </a:t>
            </a:r>
            <a:r>
              <a:rPr lang="tr-TR" dirty="0">
                <a:solidFill>
                  <a:schemeClr val="dk1"/>
                </a:solidFill>
              </a:rPr>
              <a:t>our</a:t>
            </a:r>
            <a:r>
              <a:rPr lang="en-US" dirty="0">
                <a:solidFill>
                  <a:schemeClr val="dk1"/>
                </a:solidFill>
              </a:rPr>
              <a:t> stress when </a:t>
            </a:r>
            <a:r>
              <a:rPr lang="tr-TR" dirty="0">
                <a:solidFill>
                  <a:schemeClr val="dk1"/>
                </a:solidFill>
              </a:rPr>
              <a:t>we</a:t>
            </a:r>
            <a:r>
              <a:rPr lang="en-US" dirty="0">
                <a:solidFill>
                  <a:schemeClr val="dk1"/>
                </a:solidFill>
              </a:rPr>
              <a:t> have too many tasks.</a:t>
            </a:r>
            <a:endParaRPr lang="en-US" dirty="0">
              <a:latin typeface="Lato Light" charset="0"/>
              <a:ea typeface="Lato Light" charset="0"/>
              <a:cs typeface="Lato Light" charset="0"/>
            </a:endParaRPr>
          </a:p>
          <a:p>
            <a:pPr marL="517525" indent="-341313">
              <a:buFont typeface="Arial" panose="020B0604020202020204" pitchFamily="34" charset="0"/>
              <a:buChar char="•"/>
            </a:pPr>
            <a:endParaRPr lang="tr-TR" dirty="0"/>
          </a:p>
        </p:txBody>
      </p:sp>
      <p:sp>
        <p:nvSpPr>
          <p:cNvPr id="43" name="TextBox 42">
            <a:extLst>
              <a:ext uri="{FF2B5EF4-FFF2-40B4-BE49-F238E27FC236}">
                <a16:creationId xmlns:a16="http://schemas.microsoft.com/office/drawing/2014/main" id="{21DD5562-3E41-4652-BB7C-E8CB33B9E838}"/>
              </a:ext>
            </a:extLst>
          </p:cNvPr>
          <p:cNvSpPr txBox="1"/>
          <p:nvPr/>
        </p:nvSpPr>
        <p:spPr>
          <a:xfrm>
            <a:off x="8165685" y="1522981"/>
            <a:ext cx="3897746" cy="4555093"/>
          </a:xfrm>
          <a:prstGeom prst="rect">
            <a:avLst/>
          </a:prstGeom>
          <a:noFill/>
        </p:spPr>
        <p:txBody>
          <a:bodyPr wrap="square" rtlCol="0">
            <a:spAutoFit/>
          </a:bodyPr>
          <a:lstStyle/>
          <a:p>
            <a:r>
              <a:rPr lang="tr-TR" sz="2000" dirty="0">
                <a:latin typeface="Lato Black" charset="0"/>
                <a:ea typeface="Lato Black" charset="0"/>
                <a:cs typeface="Times New Roman" panose="02020603050405020304" pitchFamily="18" charset="0"/>
              </a:rPr>
              <a:t>Customer quotes </a:t>
            </a:r>
            <a:endParaRPr lang="tr-TR" sz="2400" dirty="0">
              <a:latin typeface="Lato Black" charset="0"/>
              <a:ea typeface="Lato Black" charset="0"/>
              <a:cs typeface="Times New Roman" panose="02020603050405020304" pitchFamily="18" charset="0"/>
            </a:endParaRPr>
          </a:p>
          <a:p>
            <a:pPr marL="517525" indent="-341313">
              <a:buFont typeface="Arial" panose="020B0604020202020204" pitchFamily="34" charset="0"/>
              <a:buChar char="•"/>
            </a:pPr>
            <a:r>
              <a:rPr lang="tr-TR" dirty="0"/>
              <a:t>we</a:t>
            </a:r>
            <a:r>
              <a:rPr lang="en-US" dirty="0"/>
              <a:t> don't want to push </a:t>
            </a:r>
            <a:r>
              <a:rPr lang="tr-TR" dirty="0"/>
              <a:t>our</a:t>
            </a:r>
            <a:r>
              <a:rPr lang="en-US" dirty="0"/>
              <a:t> ideas on to of production companies, </a:t>
            </a:r>
            <a:r>
              <a:rPr lang="tr-TR" dirty="0"/>
              <a:t>we</a:t>
            </a:r>
            <a:r>
              <a:rPr lang="en-US" dirty="0"/>
              <a:t> simply want to make them make  what they want for creativity </a:t>
            </a:r>
          </a:p>
          <a:p>
            <a:pPr marL="517525" indent="-341313">
              <a:buFont typeface="Arial" panose="020B0604020202020204" pitchFamily="34" charset="0"/>
              <a:buChar char="•"/>
            </a:pPr>
            <a:r>
              <a:rPr lang="en-US" dirty="0"/>
              <a:t>Social media marketing is the future</a:t>
            </a:r>
            <a:endParaRPr lang="tr-TR" dirty="0"/>
          </a:p>
          <a:p>
            <a:pPr marL="517525" indent="-341313">
              <a:buFont typeface="Arial" panose="020B0604020202020204" pitchFamily="34" charset="0"/>
              <a:buChar char="•"/>
            </a:pPr>
            <a:r>
              <a:rPr lang="tr-TR" dirty="0">
                <a:latin typeface="Lato Light" charset="0"/>
                <a:ea typeface="Lato Light" charset="0"/>
                <a:cs typeface="Lato Light" charset="0"/>
              </a:rPr>
              <a:t>we</a:t>
            </a:r>
            <a:r>
              <a:rPr lang="en-US" dirty="0">
                <a:latin typeface="Lato Light" charset="0"/>
                <a:ea typeface="Lato Light" charset="0"/>
                <a:cs typeface="Lato Light" charset="0"/>
              </a:rPr>
              <a:t> had to deal with a lot of production companies to find the perfect marketer</a:t>
            </a:r>
            <a:endParaRPr lang="tr-TR" dirty="0">
              <a:latin typeface="Lato Light" charset="0"/>
              <a:ea typeface="Lato Light" charset="0"/>
              <a:cs typeface="Lato Light" charset="0"/>
            </a:endParaRPr>
          </a:p>
          <a:p>
            <a:pPr marL="517525" indent="-341313">
              <a:buFont typeface="Arial" panose="020B0604020202020204" pitchFamily="34" charset="0"/>
              <a:buChar char="•"/>
            </a:pPr>
            <a:r>
              <a:rPr lang="en-US" dirty="0">
                <a:latin typeface="Lato Light" charset="0"/>
                <a:ea typeface="Lato Light" charset="0"/>
                <a:cs typeface="Lato Light" charset="0"/>
              </a:rPr>
              <a:t>When dealing with companies, we are faced with problems until we understand each other, but companies always try to understand us</a:t>
            </a:r>
            <a:endParaRPr lang="en-US" dirty="0"/>
          </a:p>
        </p:txBody>
      </p:sp>
    </p:spTree>
    <p:extLst>
      <p:ext uri="{BB962C8B-B14F-4D97-AF65-F5344CB8AC3E}">
        <p14:creationId xmlns:p14="http://schemas.microsoft.com/office/powerpoint/2010/main" val="23577195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2077441" y="247303"/>
            <a:ext cx="8037118" cy="600156"/>
          </a:xfrm>
          <a:prstGeom prst="rect">
            <a:avLst/>
          </a:prstGeom>
          <a:noFill/>
        </p:spPr>
        <p:txBody>
          <a:bodyPr wrap="none" lIns="45711" tIns="22856" rIns="45711" bIns="22856" rtlCol="0">
            <a:spAutoFit/>
          </a:bodyPr>
          <a:lstStyle/>
          <a:p>
            <a:pPr algn="ctr"/>
            <a:r>
              <a:rPr lang="en-US" sz="3600" dirty="0">
                <a:solidFill>
                  <a:schemeClr val="tx2"/>
                </a:solidFill>
                <a:latin typeface="Lato Black" charset="0"/>
                <a:ea typeface="Lato Black" charset="0"/>
                <a:cs typeface="Lato Black" charset="0"/>
              </a:rPr>
              <a:t>Turn </a:t>
            </a:r>
            <a:r>
              <a:rPr lang="tr-TR" sz="3600" dirty="0">
                <a:solidFill>
                  <a:schemeClr val="tx2"/>
                </a:solidFill>
                <a:latin typeface="Lato Black" charset="0"/>
                <a:ea typeface="Lato Black" charset="0"/>
                <a:cs typeface="Lato Black" charset="0"/>
              </a:rPr>
              <a:t>our</a:t>
            </a:r>
            <a:r>
              <a:rPr lang="en-US" sz="3600" dirty="0">
                <a:solidFill>
                  <a:schemeClr val="tx2"/>
                </a:solidFill>
                <a:latin typeface="Lato Black" charset="0"/>
                <a:ea typeface="Lato Black" charset="0"/>
                <a:cs typeface="Lato Black" charset="0"/>
              </a:rPr>
              <a:t> research into buyer personas</a:t>
            </a:r>
          </a:p>
        </p:txBody>
      </p:sp>
      <p:grpSp>
        <p:nvGrpSpPr>
          <p:cNvPr id="17" name="Google Shape;5005;p53">
            <a:extLst>
              <a:ext uri="{FF2B5EF4-FFF2-40B4-BE49-F238E27FC236}">
                <a16:creationId xmlns:a16="http://schemas.microsoft.com/office/drawing/2014/main" id="{FDE64409-1403-465A-BF67-F5778287AF91}"/>
              </a:ext>
            </a:extLst>
          </p:cNvPr>
          <p:cNvGrpSpPr/>
          <p:nvPr/>
        </p:nvGrpSpPr>
        <p:grpSpPr>
          <a:xfrm>
            <a:off x="1660310" y="335863"/>
            <a:ext cx="350302" cy="346536"/>
            <a:chOff x="-64406125" y="3362222"/>
            <a:chExt cx="318225" cy="314803"/>
          </a:xfrm>
        </p:grpSpPr>
        <p:sp>
          <p:nvSpPr>
            <p:cNvPr id="18" name="Google Shape;5006;p53">
              <a:extLst>
                <a:ext uri="{FF2B5EF4-FFF2-40B4-BE49-F238E27FC236}">
                  <a16:creationId xmlns:a16="http://schemas.microsoft.com/office/drawing/2014/main" id="{F143C0D1-6394-4317-B3CB-4719BB86E844}"/>
                </a:ext>
              </a:extLst>
            </p:cNvPr>
            <p:cNvSpPr/>
            <p:nvPr/>
          </p:nvSpPr>
          <p:spPr>
            <a:xfrm>
              <a:off x="-64332106" y="3362222"/>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007;p53">
              <a:extLst>
                <a:ext uri="{FF2B5EF4-FFF2-40B4-BE49-F238E27FC236}">
                  <a16:creationId xmlns:a16="http://schemas.microsoft.com/office/drawing/2014/main" id="{55A26580-6C86-4196-849F-F6B380E6526F}"/>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Subtitle 2">
            <a:extLst>
              <a:ext uri="{FF2B5EF4-FFF2-40B4-BE49-F238E27FC236}">
                <a16:creationId xmlns:a16="http://schemas.microsoft.com/office/drawing/2014/main" id="{A73CDD22-F24E-4959-9716-E8BD58CC0AC7}"/>
              </a:ext>
            </a:extLst>
          </p:cNvPr>
          <p:cNvSpPr txBox="1">
            <a:spLocks/>
          </p:cNvSpPr>
          <p:nvPr/>
        </p:nvSpPr>
        <p:spPr>
          <a:xfrm>
            <a:off x="0" y="737656"/>
            <a:ext cx="12040984" cy="594236"/>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tr-TR" b="1" dirty="0">
                <a:latin typeface="Lato Black" charset="0"/>
                <a:ea typeface="Lato Black" charset="0"/>
                <a:cs typeface="Times New Roman" panose="02020603050405020304" pitchFamily="18" charset="0"/>
              </a:rPr>
              <a:t>Osman Kibar </a:t>
            </a:r>
            <a:r>
              <a:rPr lang="en-US" dirty="0">
                <a:latin typeface="Lato Black" charset="0"/>
                <a:ea typeface="Lato Black" charset="0"/>
                <a:cs typeface="Lato Black" charset="0"/>
              </a:rPr>
              <a:t>person</a:t>
            </a:r>
            <a:r>
              <a:rPr lang="tr-TR" dirty="0">
                <a:latin typeface="Lato Black" charset="0"/>
                <a:ea typeface="Lato Black" charset="0"/>
                <a:cs typeface="Lato Black" charset="0"/>
              </a:rPr>
              <a:t>a</a:t>
            </a:r>
            <a:endParaRPr lang="en-US" b="1" dirty="0">
              <a:solidFill>
                <a:schemeClr val="tx1"/>
              </a:solidFill>
              <a:latin typeface="Lato Light" charset="0"/>
              <a:ea typeface="Lato Light" charset="0"/>
              <a:cs typeface="Times New Roman" panose="02020603050405020304" pitchFamily="18" charset="0"/>
            </a:endParaRPr>
          </a:p>
        </p:txBody>
      </p:sp>
      <p:sp>
        <p:nvSpPr>
          <p:cNvPr id="12" name="TextBox 11">
            <a:extLst>
              <a:ext uri="{FF2B5EF4-FFF2-40B4-BE49-F238E27FC236}">
                <a16:creationId xmlns:a16="http://schemas.microsoft.com/office/drawing/2014/main" id="{D2E1E12E-E08A-469A-AC38-7DD27A74C64E}"/>
              </a:ext>
            </a:extLst>
          </p:cNvPr>
          <p:cNvSpPr txBox="1"/>
          <p:nvPr/>
        </p:nvSpPr>
        <p:spPr>
          <a:xfrm>
            <a:off x="324198" y="1387149"/>
            <a:ext cx="3897746" cy="4832092"/>
          </a:xfrm>
          <a:prstGeom prst="rect">
            <a:avLst/>
          </a:prstGeom>
          <a:noFill/>
        </p:spPr>
        <p:txBody>
          <a:bodyPr wrap="square" rtlCol="0">
            <a:spAutoFit/>
          </a:bodyPr>
          <a:lstStyle/>
          <a:p>
            <a:r>
              <a:rPr lang="tr-TR" sz="2000" dirty="0">
                <a:latin typeface="Lato Black" charset="0"/>
                <a:ea typeface="Lato Black" charset="0"/>
                <a:cs typeface="Times New Roman" panose="02020603050405020304" pitchFamily="18" charset="0"/>
              </a:rPr>
              <a:t>How we help</a:t>
            </a:r>
            <a:endParaRPr lang="tr-TR" sz="2400" dirty="0"/>
          </a:p>
          <a:p>
            <a:pPr marL="517525" indent="-341313">
              <a:buFont typeface="Arial" panose="020B0604020202020204" pitchFamily="34" charset="0"/>
              <a:buChar char="•"/>
            </a:pPr>
            <a:r>
              <a:rPr lang="en-US" dirty="0"/>
              <a:t>Provide high-quality videos and advertising images to bring potential customers to our advertisers</a:t>
            </a:r>
            <a:endParaRPr lang="tr-TR" dirty="0"/>
          </a:p>
          <a:p>
            <a:pPr marL="517525" indent="-341313">
              <a:buFont typeface="Arial" panose="020B0604020202020204" pitchFamily="34" charset="0"/>
              <a:buChar char="•"/>
            </a:pPr>
            <a:r>
              <a:rPr lang="en-US" dirty="0"/>
              <a:t>Submit a free plan to our advertisers on the way to motivate the social media and marketing departments of their companies</a:t>
            </a:r>
            <a:endParaRPr lang="tr-TR" dirty="0"/>
          </a:p>
          <a:p>
            <a:pPr marL="517525" indent="-341313">
              <a:buFont typeface="Arial" panose="020B0604020202020204" pitchFamily="34" charset="0"/>
              <a:buChar char="•"/>
            </a:pPr>
            <a:r>
              <a:rPr lang="en-US" dirty="0">
                <a:latin typeface="Lato Light" charset="0"/>
                <a:ea typeface="Lato Light" charset="0"/>
                <a:cs typeface="Lato Light" charset="0"/>
              </a:rPr>
              <a:t>Meeting with advertisers to understand their point of view and what they want to achieve it</a:t>
            </a:r>
            <a:endParaRPr lang="tr-TR" dirty="0">
              <a:latin typeface="Lato Light" charset="0"/>
              <a:ea typeface="Lato Light" charset="0"/>
              <a:cs typeface="Lato Light" charset="0"/>
            </a:endParaRPr>
          </a:p>
          <a:p>
            <a:pPr marL="517525" indent="-341313">
              <a:buFont typeface="Arial" panose="020B0604020202020204" pitchFamily="34" charset="0"/>
              <a:buChar char="•"/>
            </a:pPr>
            <a:r>
              <a:rPr lang="en-US" dirty="0"/>
              <a:t>Offering excellent marketing to customers with an emphasis on detailing things to satisfy them</a:t>
            </a:r>
          </a:p>
        </p:txBody>
      </p:sp>
      <p:sp>
        <p:nvSpPr>
          <p:cNvPr id="13" name="TextBox 12">
            <a:extLst>
              <a:ext uri="{FF2B5EF4-FFF2-40B4-BE49-F238E27FC236}">
                <a16:creationId xmlns:a16="http://schemas.microsoft.com/office/drawing/2014/main" id="{14914881-9181-43F9-A0E1-8FB7C61B6C54}"/>
              </a:ext>
            </a:extLst>
          </p:cNvPr>
          <p:cNvSpPr txBox="1"/>
          <p:nvPr/>
        </p:nvSpPr>
        <p:spPr>
          <a:xfrm>
            <a:off x="4147127" y="2495144"/>
            <a:ext cx="3897746" cy="2616101"/>
          </a:xfrm>
          <a:prstGeom prst="rect">
            <a:avLst/>
          </a:prstGeom>
          <a:noFill/>
        </p:spPr>
        <p:txBody>
          <a:bodyPr wrap="square" rtlCol="0">
            <a:spAutoFit/>
          </a:bodyPr>
          <a:lstStyle/>
          <a:p>
            <a:r>
              <a:rPr lang="tr-TR" sz="2000" dirty="0">
                <a:latin typeface="Lato Black" charset="0"/>
                <a:ea typeface="Lato Black" charset="0"/>
                <a:cs typeface="Times New Roman" panose="02020603050405020304" pitchFamily="18" charset="0"/>
              </a:rPr>
              <a:t>Elevator Pitch</a:t>
            </a:r>
          </a:p>
          <a:p>
            <a:pPr marL="517525" indent="-341313">
              <a:buFont typeface="Arial" panose="020B0604020202020204" pitchFamily="34" charset="0"/>
              <a:buChar char="•"/>
            </a:pPr>
            <a:r>
              <a:rPr lang="tr-TR" dirty="0"/>
              <a:t>We give you a perfect Social media marketing plan with </a:t>
            </a:r>
            <a:r>
              <a:rPr lang="en-US" dirty="0"/>
              <a:t>Creative ideas and high-quality videos </a:t>
            </a:r>
            <a:r>
              <a:rPr lang="tr-TR" dirty="0"/>
              <a:t>&amp; </a:t>
            </a:r>
            <a:r>
              <a:rPr lang="en-US" dirty="0"/>
              <a:t>advertising images to bring all potential customers</a:t>
            </a:r>
            <a:r>
              <a:rPr lang="tr-TR" dirty="0"/>
              <a:t>, with </a:t>
            </a:r>
            <a:r>
              <a:rPr lang="en-US" dirty="0"/>
              <a:t>m</a:t>
            </a:r>
            <a:r>
              <a:rPr lang="tr-TR" dirty="0"/>
              <a:t>eeting</a:t>
            </a:r>
            <a:r>
              <a:rPr lang="en-US" dirty="0"/>
              <a:t>s</a:t>
            </a:r>
            <a:r>
              <a:rPr lang="tr-TR" dirty="0"/>
              <a:t> to understanda all your points of view</a:t>
            </a:r>
            <a:r>
              <a:rPr lang="en-US" dirty="0"/>
              <a:t>.</a:t>
            </a:r>
            <a:r>
              <a:rPr lang="ar-SY" dirty="0"/>
              <a:t> </a:t>
            </a:r>
            <a:endParaRPr lang="en-US" dirty="0"/>
          </a:p>
          <a:p>
            <a:pPr marL="517525" indent="-341313">
              <a:buFont typeface="Arial" panose="020B0604020202020204" pitchFamily="34" charset="0"/>
              <a:buChar char="•"/>
            </a:pPr>
            <a:endParaRPr lang="tr-TR" dirty="0"/>
          </a:p>
        </p:txBody>
      </p:sp>
      <p:pic>
        <p:nvPicPr>
          <p:cNvPr id="3" name="Picture 2" descr="A person wearing glasses and smiling at the camera&#10;&#10;Description automatically generated">
            <a:extLst>
              <a:ext uri="{FF2B5EF4-FFF2-40B4-BE49-F238E27FC236}">
                <a16:creationId xmlns:a16="http://schemas.microsoft.com/office/drawing/2014/main" id="{D9F36D8C-0957-4EB9-B57E-80F655577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4232" y="1517983"/>
            <a:ext cx="3786752" cy="4417877"/>
          </a:xfrm>
          <a:prstGeom prst="rect">
            <a:avLst/>
          </a:prstGeom>
        </p:spPr>
      </p:pic>
    </p:spTree>
    <p:extLst>
      <p:ext uri="{BB962C8B-B14F-4D97-AF65-F5344CB8AC3E}">
        <p14:creationId xmlns:p14="http://schemas.microsoft.com/office/powerpoint/2010/main" val="37321631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15" b="7815"/>
          <a:stretch>
            <a:fillRect/>
          </a:stretch>
        </p:blipFill>
        <p:spPr/>
      </p:pic>
      <p:sp>
        <p:nvSpPr>
          <p:cNvPr id="26" name="Rectangle 25"/>
          <p:cNvSpPr/>
          <p:nvPr/>
        </p:nvSpPr>
        <p:spPr>
          <a:xfrm>
            <a:off x="1587" y="0"/>
            <a:ext cx="12188825" cy="6858000"/>
          </a:xfrm>
          <a:prstGeom prst="rect">
            <a:avLst/>
          </a:prstGeom>
          <a:gradFill flip="none" rotWithShape="1">
            <a:gsLst>
              <a:gs pos="22000">
                <a:srgbClr val="001334">
                  <a:alpha val="86000"/>
                </a:srgbClr>
              </a:gs>
              <a:gs pos="88000">
                <a:srgbClr val="002060">
                  <a:alpha val="78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TextBox 18"/>
          <p:cNvSpPr txBox="1"/>
          <p:nvPr/>
        </p:nvSpPr>
        <p:spPr>
          <a:xfrm>
            <a:off x="3719532" y="2728812"/>
            <a:ext cx="5584204" cy="1400375"/>
          </a:xfrm>
          <a:prstGeom prst="rect">
            <a:avLst/>
          </a:prstGeom>
          <a:noFill/>
        </p:spPr>
        <p:txBody>
          <a:bodyPr wrap="none" lIns="45711" tIns="22856" rIns="45711" bIns="22856" rtlCol="0">
            <a:spAutoFit/>
          </a:bodyPr>
          <a:lstStyle/>
          <a:p>
            <a:pPr algn="ctr"/>
            <a:r>
              <a:rPr lang="en-US" sz="4400" b="1" dirty="0">
                <a:solidFill>
                  <a:schemeClr val="bg1"/>
                </a:solidFill>
                <a:latin typeface="Lato" charset="0"/>
                <a:ea typeface="Lato" charset="0"/>
                <a:cs typeface="Lato" charset="0"/>
              </a:rPr>
              <a:t>4</a:t>
            </a:r>
            <a:r>
              <a:rPr lang="tr-TR" sz="4400" b="1" dirty="0">
                <a:solidFill>
                  <a:schemeClr val="bg1"/>
                </a:solidFill>
                <a:latin typeface="Lato" charset="0"/>
                <a:ea typeface="Lato" charset="0"/>
                <a:cs typeface="Lato" charset="0"/>
              </a:rPr>
              <a:t>- </a:t>
            </a:r>
            <a:r>
              <a:rPr lang="en-US" sz="4400" b="1" dirty="0">
                <a:solidFill>
                  <a:schemeClr val="bg1"/>
                </a:solidFill>
                <a:latin typeface="Lato" charset="0"/>
                <a:ea typeface="Lato" charset="0"/>
                <a:cs typeface="Lato" charset="0"/>
              </a:rPr>
              <a:t>Select </a:t>
            </a:r>
            <a:r>
              <a:rPr lang="en-US" sz="4400" b="1" dirty="0">
                <a:solidFill>
                  <a:schemeClr val="accent1"/>
                </a:solidFill>
                <a:latin typeface="Lato" charset="0"/>
                <a:ea typeface="Lato" charset="0"/>
                <a:cs typeface="Lato" charset="0"/>
              </a:rPr>
              <a:t>social media </a:t>
            </a:r>
            <a:endParaRPr lang="tr-TR" sz="4400" b="1" dirty="0">
              <a:solidFill>
                <a:schemeClr val="accent1"/>
              </a:solidFill>
              <a:latin typeface="Lato" charset="0"/>
              <a:ea typeface="Lato" charset="0"/>
              <a:cs typeface="Lato" charset="0"/>
            </a:endParaRPr>
          </a:p>
          <a:p>
            <a:pPr algn="ctr"/>
            <a:r>
              <a:rPr lang="en-US" sz="4400" b="1" dirty="0">
                <a:solidFill>
                  <a:schemeClr val="bg1"/>
                </a:solidFill>
                <a:latin typeface="Lato" charset="0"/>
                <a:ea typeface="Lato" charset="0"/>
                <a:cs typeface="Lato" charset="0"/>
              </a:rPr>
              <a:t>networks to focus on</a:t>
            </a:r>
          </a:p>
        </p:txBody>
      </p:sp>
    </p:spTree>
    <p:extLst>
      <p:ext uri="{BB962C8B-B14F-4D97-AF65-F5344CB8AC3E}">
        <p14:creationId xmlns:p14="http://schemas.microsoft.com/office/powerpoint/2010/main" val="37831470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ubtitle 2"/>
          <p:cNvSpPr txBox="1">
            <a:spLocks/>
          </p:cNvSpPr>
          <p:nvPr/>
        </p:nvSpPr>
        <p:spPr>
          <a:xfrm>
            <a:off x="5096270" y="3879516"/>
            <a:ext cx="1896814" cy="187586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chemeClr val="tx1"/>
                </a:solidFill>
                <a:latin typeface="Lato Light" charset="0"/>
                <a:ea typeface="Lato Light" charset="0"/>
                <a:cs typeface="Lato Light" charset="0"/>
              </a:rPr>
              <a:t>a third of the world's population uses Facebook and Facebook is one of the best social media platforms companies can use to reach their target market </a:t>
            </a:r>
          </a:p>
        </p:txBody>
      </p:sp>
      <p:sp>
        <p:nvSpPr>
          <p:cNvPr id="76" name="TextBox 75"/>
          <p:cNvSpPr txBox="1"/>
          <p:nvPr/>
        </p:nvSpPr>
        <p:spPr>
          <a:xfrm>
            <a:off x="5522662" y="3532101"/>
            <a:ext cx="1016625" cy="307777"/>
          </a:xfrm>
          <a:prstGeom prst="rect">
            <a:avLst/>
          </a:prstGeom>
          <a:noFill/>
        </p:spPr>
        <p:txBody>
          <a:bodyPr wrap="none" rtlCol="0" anchor="ctr" anchorCtr="0">
            <a:spAutoFit/>
          </a:bodyPr>
          <a:lstStyle/>
          <a:p>
            <a:pPr algn="ctr"/>
            <a:r>
              <a:rPr lang="en-US" sz="1400" b="1" dirty="0">
                <a:solidFill>
                  <a:schemeClr val="tx2"/>
                </a:solidFill>
                <a:latin typeface="Lato Black" charset="0"/>
                <a:ea typeface="Lato Black" charset="0"/>
                <a:cs typeface="Lato Black" charset="0"/>
              </a:rPr>
              <a:t>Facebook </a:t>
            </a:r>
          </a:p>
        </p:txBody>
      </p:sp>
      <p:sp>
        <p:nvSpPr>
          <p:cNvPr id="77" name="Subtitle 2"/>
          <p:cNvSpPr txBox="1">
            <a:spLocks/>
          </p:cNvSpPr>
          <p:nvPr/>
        </p:nvSpPr>
        <p:spPr>
          <a:xfrm>
            <a:off x="9286584" y="3964440"/>
            <a:ext cx="1896814" cy="1619388"/>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chemeClr val="tx1"/>
                </a:solidFill>
                <a:latin typeface="Lato Light" charset="0"/>
                <a:ea typeface="Lato Light" charset="0"/>
                <a:cs typeface="Lato Light" charset="0"/>
              </a:rPr>
              <a:t>LinkedIn is one of the best social media platforms for brands because it provides an excellent opportunity for B2B brands</a:t>
            </a:r>
          </a:p>
        </p:txBody>
      </p:sp>
      <p:sp>
        <p:nvSpPr>
          <p:cNvPr id="78" name="TextBox 77"/>
          <p:cNvSpPr txBox="1"/>
          <p:nvPr/>
        </p:nvSpPr>
        <p:spPr>
          <a:xfrm>
            <a:off x="9713080" y="3617025"/>
            <a:ext cx="931089" cy="307777"/>
          </a:xfrm>
          <a:prstGeom prst="rect">
            <a:avLst/>
          </a:prstGeom>
          <a:noFill/>
        </p:spPr>
        <p:txBody>
          <a:bodyPr wrap="none" rtlCol="0" anchor="ctr" anchorCtr="0">
            <a:spAutoFit/>
          </a:bodyPr>
          <a:lstStyle/>
          <a:p>
            <a:pPr algn="ctr"/>
            <a:r>
              <a:rPr lang="en-US" sz="1400" b="1" dirty="0">
                <a:solidFill>
                  <a:schemeClr val="tx2"/>
                </a:solidFill>
                <a:latin typeface="Lato Black" charset="0"/>
                <a:ea typeface="Lato Black" charset="0"/>
                <a:cs typeface="Lato Black" charset="0"/>
              </a:rPr>
              <a:t>LinkedIn </a:t>
            </a:r>
          </a:p>
        </p:txBody>
      </p:sp>
      <p:sp>
        <p:nvSpPr>
          <p:cNvPr id="79" name="Subtitle 2"/>
          <p:cNvSpPr txBox="1">
            <a:spLocks/>
          </p:cNvSpPr>
          <p:nvPr/>
        </p:nvSpPr>
        <p:spPr>
          <a:xfrm>
            <a:off x="849158" y="3879516"/>
            <a:ext cx="1896814" cy="1619388"/>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chemeClr val="tx1"/>
                </a:solidFill>
                <a:latin typeface="Lato Light" charset="0"/>
                <a:ea typeface="Lato Light" charset="0"/>
                <a:cs typeface="Lato Light" charset="0"/>
              </a:rPr>
              <a:t>Instagram has more than a billion users according to Ad Espresso, 80% of users follow brands on Instagram.</a:t>
            </a:r>
          </a:p>
        </p:txBody>
      </p:sp>
      <p:sp>
        <p:nvSpPr>
          <p:cNvPr id="80" name="TextBox 79"/>
          <p:cNvSpPr txBox="1"/>
          <p:nvPr/>
        </p:nvSpPr>
        <p:spPr>
          <a:xfrm>
            <a:off x="1276968" y="3532101"/>
            <a:ext cx="1045286" cy="307777"/>
          </a:xfrm>
          <a:prstGeom prst="rect">
            <a:avLst/>
          </a:prstGeom>
          <a:noFill/>
        </p:spPr>
        <p:txBody>
          <a:bodyPr wrap="none" rtlCol="0" anchor="ctr" anchorCtr="0">
            <a:spAutoFit/>
          </a:bodyPr>
          <a:lstStyle/>
          <a:p>
            <a:pPr algn="ctr"/>
            <a:r>
              <a:rPr lang="en-US" sz="1400" b="1" dirty="0">
                <a:solidFill>
                  <a:schemeClr val="tx2"/>
                </a:solidFill>
                <a:latin typeface="Lato Black" charset="0"/>
                <a:ea typeface="Lato Black" charset="0"/>
                <a:cs typeface="Lato Black" charset="0"/>
              </a:rPr>
              <a:t>Instagram </a:t>
            </a:r>
          </a:p>
        </p:txBody>
      </p:sp>
      <p:cxnSp>
        <p:nvCxnSpPr>
          <p:cNvPr id="87" name="Straight Connector 86"/>
          <p:cNvCxnSpPr/>
          <p:nvPr/>
        </p:nvCxnSpPr>
        <p:spPr>
          <a:xfrm flipH="1">
            <a:off x="8420160" y="2569258"/>
            <a:ext cx="0" cy="209553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3780029" y="2596966"/>
            <a:ext cx="0" cy="209553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334504" y="330717"/>
            <a:ext cx="7523002" cy="600156"/>
          </a:xfrm>
          <a:prstGeom prst="rect">
            <a:avLst/>
          </a:prstGeom>
          <a:noFill/>
        </p:spPr>
        <p:txBody>
          <a:bodyPr wrap="none" lIns="45711" tIns="22856" rIns="45711" bIns="22856" rtlCol="0">
            <a:spAutoFit/>
          </a:bodyPr>
          <a:lstStyle/>
          <a:p>
            <a:pPr algn="ctr"/>
            <a:r>
              <a:rPr lang="tr-TR" sz="3600" b="1" dirty="0">
                <a:solidFill>
                  <a:schemeClr val="tx2"/>
                </a:solidFill>
                <a:latin typeface="Lato Heavy" charset="0"/>
                <a:ea typeface="Lato Heavy" charset="0"/>
                <a:cs typeface="Lato Heavy" charset="0"/>
              </a:rPr>
              <a:t>S</a:t>
            </a:r>
            <a:r>
              <a:rPr lang="en-US" sz="3600" b="1" dirty="0">
                <a:solidFill>
                  <a:schemeClr val="tx2"/>
                </a:solidFill>
                <a:latin typeface="Lato Heavy" charset="0"/>
                <a:ea typeface="Lato Heavy" charset="0"/>
                <a:cs typeface="Lato Heavy" charset="0"/>
              </a:rPr>
              <a:t>ocial media</a:t>
            </a:r>
            <a:r>
              <a:rPr lang="tr-TR" sz="3600" b="1" dirty="0">
                <a:solidFill>
                  <a:schemeClr val="tx2"/>
                </a:solidFill>
                <a:latin typeface="Lato Heavy" charset="0"/>
                <a:ea typeface="Lato Heavy" charset="0"/>
                <a:cs typeface="Lato Heavy" charset="0"/>
              </a:rPr>
              <a:t> </a:t>
            </a:r>
            <a:r>
              <a:rPr lang="en-US" sz="3600" b="1" dirty="0">
                <a:solidFill>
                  <a:schemeClr val="tx2"/>
                </a:solidFill>
                <a:latin typeface="Lato Heavy" charset="0"/>
                <a:ea typeface="Lato Heavy" charset="0"/>
                <a:cs typeface="Lato Heavy" charset="0"/>
              </a:rPr>
              <a:t>networks to focus on</a:t>
            </a:r>
          </a:p>
        </p:txBody>
      </p:sp>
      <p:pic>
        <p:nvPicPr>
          <p:cNvPr id="4" name="Picture 3" descr="A close up of a sign&#10;&#10;Description automatically generated">
            <a:extLst>
              <a:ext uri="{FF2B5EF4-FFF2-40B4-BE49-F238E27FC236}">
                <a16:creationId xmlns:a16="http://schemas.microsoft.com/office/drawing/2014/main" id="{C75D3BBB-A5CB-4F67-A080-18F534C348D7}"/>
              </a:ext>
            </a:extLst>
          </p:cNvPr>
          <p:cNvPicPr>
            <a:picLocks noChangeAspect="1"/>
          </p:cNvPicPr>
          <p:nvPr/>
        </p:nvPicPr>
        <p:blipFill rotWithShape="1">
          <a:blip r:embed="rId3">
            <a:extLst>
              <a:ext uri="{28A0092B-C50C-407E-A947-70E740481C1C}">
                <a14:useLocalDpi xmlns:a14="http://schemas.microsoft.com/office/drawing/2010/main" val="0"/>
              </a:ext>
            </a:extLst>
          </a:blip>
          <a:srcRect l="1304" t="-2833" r="-1304" b="33121"/>
          <a:stretch/>
        </p:blipFill>
        <p:spPr>
          <a:xfrm>
            <a:off x="1109645" y="2505936"/>
            <a:ext cx="1417653" cy="95807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2CBB9C3E-A13B-485B-8511-18201442D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3889" y="2505458"/>
            <a:ext cx="924476" cy="924476"/>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D20443E6-E294-4D85-9258-5896237A60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4292" y="2420534"/>
            <a:ext cx="1008466" cy="1008466"/>
          </a:xfrm>
          <a:prstGeom prst="rect">
            <a:avLst/>
          </a:prstGeom>
        </p:spPr>
      </p:pic>
    </p:spTree>
    <p:extLst>
      <p:ext uri="{BB962C8B-B14F-4D97-AF65-F5344CB8AC3E}">
        <p14:creationId xmlns:p14="http://schemas.microsoft.com/office/powerpoint/2010/main" val="21407944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15" b="7815"/>
          <a:stretch>
            <a:fillRect/>
          </a:stretch>
        </p:blipFill>
        <p:spPr/>
      </p:pic>
      <p:sp>
        <p:nvSpPr>
          <p:cNvPr id="26" name="Rectangle 25"/>
          <p:cNvSpPr/>
          <p:nvPr/>
        </p:nvSpPr>
        <p:spPr>
          <a:xfrm>
            <a:off x="1587" y="0"/>
            <a:ext cx="12188825" cy="6858000"/>
          </a:xfrm>
          <a:prstGeom prst="rect">
            <a:avLst/>
          </a:prstGeom>
          <a:gradFill flip="none" rotWithShape="1">
            <a:gsLst>
              <a:gs pos="22000">
                <a:srgbClr val="001334">
                  <a:alpha val="86000"/>
                </a:srgbClr>
              </a:gs>
              <a:gs pos="88000">
                <a:srgbClr val="002060">
                  <a:alpha val="78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TextBox 18"/>
          <p:cNvSpPr txBox="1"/>
          <p:nvPr/>
        </p:nvSpPr>
        <p:spPr>
          <a:xfrm>
            <a:off x="2989746" y="2728812"/>
            <a:ext cx="6637375" cy="1400375"/>
          </a:xfrm>
          <a:prstGeom prst="rect">
            <a:avLst/>
          </a:prstGeom>
          <a:noFill/>
        </p:spPr>
        <p:txBody>
          <a:bodyPr wrap="none" lIns="45711" tIns="22856" rIns="45711" bIns="22856" rtlCol="0">
            <a:spAutoFit/>
          </a:bodyPr>
          <a:lstStyle/>
          <a:p>
            <a:pPr algn="ctr"/>
            <a:r>
              <a:rPr lang="en-US" sz="4400" b="1" dirty="0">
                <a:solidFill>
                  <a:schemeClr val="bg1"/>
                </a:solidFill>
                <a:latin typeface="Lato" charset="0"/>
                <a:ea typeface="Lato" charset="0"/>
                <a:cs typeface="Lato" charset="0"/>
              </a:rPr>
              <a:t>5</a:t>
            </a:r>
            <a:r>
              <a:rPr lang="tr-TR" sz="4400" b="1" dirty="0">
                <a:solidFill>
                  <a:schemeClr val="bg1"/>
                </a:solidFill>
                <a:latin typeface="Lato" charset="0"/>
                <a:ea typeface="Lato" charset="0"/>
                <a:cs typeface="Lato" charset="0"/>
              </a:rPr>
              <a:t>- </a:t>
            </a:r>
            <a:r>
              <a:rPr lang="en-US" sz="4400" b="1" dirty="0">
                <a:solidFill>
                  <a:schemeClr val="bg1"/>
                </a:solidFill>
                <a:latin typeface="Lato" charset="0"/>
                <a:ea typeface="Lato" charset="0"/>
                <a:cs typeface="Lato" charset="0"/>
              </a:rPr>
              <a:t>Create the </a:t>
            </a:r>
            <a:r>
              <a:rPr lang="en-US" sz="4400" b="1" dirty="0">
                <a:solidFill>
                  <a:schemeClr val="accent1"/>
                </a:solidFill>
                <a:latin typeface="Lato" charset="0"/>
                <a:ea typeface="Lato" charset="0"/>
                <a:cs typeface="Lato" charset="0"/>
              </a:rPr>
              <a:t>content</a:t>
            </a:r>
            <a:r>
              <a:rPr lang="en-US" sz="4400" b="1" dirty="0">
                <a:solidFill>
                  <a:schemeClr val="bg1"/>
                </a:solidFill>
                <a:latin typeface="Lato" charset="0"/>
                <a:ea typeface="Lato" charset="0"/>
                <a:cs typeface="Lato" charset="0"/>
              </a:rPr>
              <a:t> and </a:t>
            </a:r>
          </a:p>
          <a:p>
            <a:pPr algn="ctr"/>
            <a:r>
              <a:rPr lang="en-US" sz="4400" b="1" dirty="0">
                <a:solidFill>
                  <a:schemeClr val="bg1"/>
                </a:solidFill>
                <a:latin typeface="Lato" charset="0"/>
                <a:ea typeface="Lato" charset="0"/>
                <a:cs typeface="Lato" charset="0"/>
              </a:rPr>
              <a:t>set the </a:t>
            </a:r>
            <a:r>
              <a:rPr lang="en-US" sz="4400" b="1" dirty="0">
                <a:solidFill>
                  <a:schemeClr val="accent1"/>
                </a:solidFill>
                <a:latin typeface="Lato" charset="0"/>
                <a:ea typeface="Lato" charset="0"/>
                <a:cs typeface="Lato" charset="0"/>
              </a:rPr>
              <a:t>calendar</a:t>
            </a:r>
          </a:p>
        </p:txBody>
      </p:sp>
    </p:spTree>
    <p:extLst>
      <p:ext uri="{BB962C8B-B14F-4D97-AF65-F5344CB8AC3E}">
        <p14:creationId xmlns:p14="http://schemas.microsoft.com/office/powerpoint/2010/main" val="32799653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icture containing toy, table&#10;&#10;Description automatically generated">
            <a:extLst>
              <a:ext uri="{FF2B5EF4-FFF2-40B4-BE49-F238E27FC236}">
                <a16:creationId xmlns:a16="http://schemas.microsoft.com/office/drawing/2014/main" id="{04A9E3D1-EB93-4D9C-A704-C6EDD166449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1167" y1="38333" x2="45333" y2="38500"/>
                        <a14:foregroundMark x1="35333" y1="51833" x2="28667" y2="51667"/>
                        <a14:foregroundMark x1="39333" y1="51000" x2="44500" y2="46833"/>
                        <a14:foregroundMark x1="39167" y1="50500" x2="33667" y2="45833"/>
                      </a14:backgroundRemoval>
                    </a14:imgEffect>
                  </a14:imgLayer>
                </a14:imgProps>
              </a:ext>
              <a:ext uri="{28A0092B-C50C-407E-A947-70E740481C1C}">
                <a14:useLocalDpi xmlns:a14="http://schemas.microsoft.com/office/drawing/2010/main" val="0"/>
              </a:ext>
            </a:extLst>
          </a:blip>
          <a:srcRect t="4803" r="2" b="10342"/>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75" name="Freeform: Shape 74">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Freeform: Shape 76">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dirty="0">
                <a:latin typeface="+mj-lt"/>
                <a:ea typeface="+mj-ea"/>
                <a:cs typeface="+mj-cs"/>
              </a:rPr>
              <a:t>The link for the full Base of Social Media Plan - Step 5</a:t>
            </a:r>
          </a:p>
        </p:txBody>
      </p:sp>
      <p:sp>
        <p:nvSpPr>
          <p:cNvPr id="79" name="Rectangle 7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Subtitle 2"/>
          <p:cNvSpPr txBox="1">
            <a:spLocks/>
          </p:cNvSpPr>
          <p:nvPr/>
        </p:nvSpPr>
        <p:spPr>
          <a:xfrm>
            <a:off x="274134" y="4585184"/>
            <a:ext cx="4230255" cy="196153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en-US" sz="2800" dirty="0">
                <a:solidFill>
                  <a:schemeClr val="tx1"/>
                </a:solidFill>
                <a:latin typeface="Lato Light" charset="0"/>
                <a:ea typeface="Lato Light" charset="0"/>
                <a:cs typeface="Lato Light" charset="0"/>
                <a:hlinkClick r:id="rId5">
                  <a:extLst>
                    <a:ext uri="{A12FA001-AC4F-418D-AE19-62706E023703}">
                      <ahyp:hlinkClr xmlns:ahyp="http://schemas.microsoft.com/office/drawing/2018/hyperlinkcolor" val="tx"/>
                    </a:ext>
                  </a:extLst>
                </a:hlinkClick>
              </a:rPr>
              <a:t>https://airtable.com/shrA51bx2oqUcmD6N</a:t>
            </a:r>
            <a:endParaRPr lang="tr-TR" sz="2800" dirty="0">
              <a:solidFill>
                <a:schemeClr val="tx1"/>
              </a:solidFill>
              <a:latin typeface="Lato Light" charset="0"/>
              <a:ea typeface="Lato Light" charset="0"/>
              <a:cs typeface="Lato Light" charset="0"/>
            </a:endParaRPr>
          </a:p>
          <a:p>
            <a:pPr>
              <a:lnSpc>
                <a:spcPct val="150000"/>
              </a:lnSpc>
            </a:pPr>
            <a:endParaRPr lang="en-US" dirty="0">
              <a:solidFill>
                <a:schemeClr val="tx1"/>
              </a:solidFill>
              <a:latin typeface="Lato Light" charset="0"/>
              <a:ea typeface="Lato Light" charset="0"/>
              <a:cs typeface="Lato Light" charset="0"/>
            </a:endParaRPr>
          </a:p>
        </p:txBody>
      </p:sp>
      <p:sp>
        <p:nvSpPr>
          <p:cNvPr id="3" name="Rectangle 2">
            <a:extLst>
              <a:ext uri="{FF2B5EF4-FFF2-40B4-BE49-F238E27FC236}">
                <a16:creationId xmlns:a16="http://schemas.microsoft.com/office/drawing/2014/main" id="{710524D2-9FE2-4318-9787-F5144905FA5D}"/>
              </a:ext>
            </a:extLst>
          </p:cNvPr>
          <p:cNvSpPr/>
          <p:nvPr/>
        </p:nvSpPr>
        <p:spPr>
          <a:xfrm>
            <a:off x="5737280" y="317906"/>
            <a:ext cx="4049768" cy="523220"/>
          </a:xfrm>
          <a:prstGeom prst="rect">
            <a:avLst/>
          </a:prstGeom>
        </p:spPr>
        <p:txBody>
          <a:bodyPr wrap="square">
            <a:spAutoFit/>
          </a:bodyPr>
          <a:lstStyle/>
          <a:p>
            <a:pPr algn="ctr"/>
            <a:r>
              <a:rPr lang="en-US" sz="1400" dirty="0">
                <a:latin typeface="Lato Light"/>
                <a:hlinkClick r:id="rId6">
                  <a:extLst>
                    <a:ext uri="{A12FA001-AC4F-418D-AE19-62706E023703}">
                      <ahyp:hlinkClr xmlns:ahyp="http://schemas.microsoft.com/office/drawing/2018/hyperlinkcolor" val="tx"/>
                    </a:ext>
                  </a:extLst>
                </a:hlinkClick>
              </a:rPr>
              <a:t>https://airtable.com/shrz9s7NVOYr4rE2B</a:t>
            </a:r>
            <a:endParaRPr lang="tr-TR" sz="1400" dirty="0">
              <a:latin typeface="Lato Light"/>
            </a:endParaRPr>
          </a:p>
          <a:p>
            <a:pPr algn="ctr"/>
            <a:endParaRPr lang="en-US" sz="1400" dirty="0">
              <a:latin typeface="Lato Light"/>
            </a:endParaRPr>
          </a:p>
        </p:txBody>
      </p:sp>
      <p:sp>
        <p:nvSpPr>
          <p:cNvPr id="12" name="TextBox 11">
            <a:extLst>
              <a:ext uri="{FF2B5EF4-FFF2-40B4-BE49-F238E27FC236}">
                <a16:creationId xmlns:a16="http://schemas.microsoft.com/office/drawing/2014/main" id="{B892047E-12BF-4D16-9AA2-207332E5FE4A}"/>
              </a:ext>
            </a:extLst>
          </p:cNvPr>
          <p:cNvSpPr txBox="1"/>
          <p:nvPr/>
        </p:nvSpPr>
        <p:spPr>
          <a:xfrm>
            <a:off x="4564785" y="-2565832"/>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b="1" dirty="0">
                <a:latin typeface="+mj-lt"/>
                <a:ea typeface="+mj-ea"/>
                <a:cs typeface="+mj-cs"/>
              </a:rPr>
              <a:t>Facebook posts</a:t>
            </a:r>
            <a:r>
              <a:rPr lang="tr-TR" b="1" dirty="0">
                <a:latin typeface="+mj-lt"/>
                <a:ea typeface="+mj-ea"/>
                <a:cs typeface="+mj-cs"/>
              </a:rPr>
              <a:t>:</a:t>
            </a:r>
            <a:endParaRPr lang="en-US" b="1" dirty="0">
              <a:latin typeface="+mj-lt"/>
              <a:ea typeface="+mj-ea"/>
              <a:cs typeface="+mj-cs"/>
            </a:endParaRPr>
          </a:p>
        </p:txBody>
      </p:sp>
      <p:sp>
        <p:nvSpPr>
          <p:cNvPr id="13" name="TextBox 12">
            <a:extLst>
              <a:ext uri="{FF2B5EF4-FFF2-40B4-BE49-F238E27FC236}">
                <a16:creationId xmlns:a16="http://schemas.microsoft.com/office/drawing/2014/main" id="{851BE3DE-765A-4D9C-AFFA-304AD649E347}"/>
              </a:ext>
            </a:extLst>
          </p:cNvPr>
          <p:cNvSpPr txBox="1"/>
          <p:nvPr/>
        </p:nvSpPr>
        <p:spPr>
          <a:xfrm>
            <a:off x="4564785" y="-2247177"/>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b="1" dirty="0">
                <a:latin typeface="+mj-lt"/>
                <a:ea typeface="+mj-ea"/>
                <a:cs typeface="+mj-cs"/>
              </a:rPr>
              <a:t>Instagram posts</a:t>
            </a:r>
            <a:r>
              <a:rPr lang="tr-TR" b="1" dirty="0">
                <a:latin typeface="+mj-lt"/>
                <a:ea typeface="+mj-ea"/>
                <a:cs typeface="+mj-cs"/>
              </a:rPr>
              <a:t>:  </a:t>
            </a:r>
            <a:endParaRPr lang="en-US" b="1" dirty="0">
              <a:latin typeface="+mj-lt"/>
              <a:ea typeface="+mj-ea"/>
              <a:cs typeface="+mj-cs"/>
            </a:endParaRPr>
          </a:p>
        </p:txBody>
      </p:sp>
      <p:sp>
        <p:nvSpPr>
          <p:cNvPr id="14" name="Rectangle 13">
            <a:extLst>
              <a:ext uri="{FF2B5EF4-FFF2-40B4-BE49-F238E27FC236}">
                <a16:creationId xmlns:a16="http://schemas.microsoft.com/office/drawing/2014/main" id="{7DF47779-0C08-4257-9098-111034D3B7C8}"/>
              </a:ext>
            </a:extLst>
          </p:cNvPr>
          <p:cNvSpPr/>
          <p:nvPr/>
        </p:nvSpPr>
        <p:spPr>
          <a:xfrm>
            <a:off x="5749902" y="625683"/>
            <a:ext cx="4049768" cy="523220"/>
          </a:xfrm>
          <a:prstGeom prst="rect">
            <a:avLst/>
          </a:prstGeom>
        </p:spPr>
        <p:txBody>
          <a:bodyPr wrap="square">
            <a:spAutoFit/>
          </a:bodyPr>
          <a:lstStyle/>
          <a:p>
            <a:pPr algn="ctr"/>
            <a:r>
              <a:rPr lang="en-US" sz="1400" dirty="0">
                <a:latin typeface="Lato Light"/>
                <a:hlinkClick r:id="rId7">
                  <a:extLst>
                    <a:ext uri="{A12FA001-AC4F-418D-AE19-62706E023703}">
                      <ahyp:hlinkClr xmlns:ahyp="http://schemas.microsoft.com/office/drawing/2018/hyperlinkcolor" val="tx"/>
                    </a:ext>
                  </a:extLst>
                </a:hlinkClick>
              </a:rPr>
              <a:t>https://airtable.com/shrfKY1cv9Ha23KkG</a:t>
            </a:r>
            <a:endParaRPr lang="tr-TR" sz="1400" dirty="0">
              <a:latin typeface="Lato Light"/>
            </a:endParaRPr>
          </a:p>
          <a:p>
            <a:pPr algn="ctr"/>
            <a:endParaRPr lang="en-US" sz="1400" dirty="0">
              <a:latin typeface="Lato Light"/>
            </a:endParaRPr>
          </a:p>
        </p:txBody>
      </p:sp>
      <p:sp>
        <p:nvSpPr>
          <p:cNvPr id="16" name="TextBox 15">
            <a:extLst>
              <a:ext uri="{FF2B5EF4-FFF2-40B4-BE49-F238E27FC236}">
                <a16:creationId xmlns:a16="http://schemas.microsoft.com/office/drawing/2014/main" id="{8515215C-41C6-4CDF-ABAD-5FF16ADCECC5}"/>
              </a:ext>
            </a:extLst>
          </p:cNvPr>
          <p:cNvSpPr txBox="1"/>
          <p:nvPr/>
        </p:nvSpPr>
        <p:spPr>
          <a:xfrm>
            <a:off x="4589606" y="-1928522"/>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b="1" dirty="0">
                <a:latin typeface="+mj-lt"/>
                <a:ea typeface="+mj-ea"/>
                <a:cs typeface="+mj-cs"/>
              </a:rPr>
              <a:t>LinkedIn posts</a:t>
            </a:r>
            <a:r>
              <a:rPr lang="tr-TR" b="1" dirty="0">
                <a:latin typeface="+mj-lt"/>
                <a:ea typeface="+mj-ea"/>
                <a:cs typeface="+mj-cs"/>
              </a:rPr>
              <a:t>:  </a:t>
            </a:r>
            <a:endParaRPr lang="en-US" b="1" dirty="0">
              <a:latin typeface="+mj-lt"/>
              <a:ea typeface="+mj-ea"/>
              <a:cs typeface="+mj-cs"/>
            </a:endParaRPr>
          </a:p>
        </p:txBody>
      </p:sp>
      <p:sp>
        <p:nvSpPr>
          <p:cNvPr id="18" name="Rectangle 17">
            <a:extLst>
              <a:ext uri="{FF2B5EF4-FFF2-40B4-BE49-F238E27FC236}">
                <a16:creationId xmlns:a16="http://schemas.microsoft.com/office/drawing/2014/main" id="{415A3230-9852-4910-AC0A-C96E162B26A0}"/>
              </a:ext>
            </a:extLst>
          </p:cNvPr>
          <p:cNvSpPr/>
          <p:nvPr/>
        </p:nvSpPr>
        <p:spPr>
          <a:xfrm>
            <a:off x="5583648" y="973264"/>
            <a:ext cx="4049768" cy="523220"/>
          </a:xfrm>
          <a:prstGeom prst="rect">
            <a:avLst/>
          </a:prstGeom>
        </p:spPr>
        <p:txBody>
          <a:bodyPr wrap="square">
            <a:spAutoFit/>
          </a:bodyPr>
          <a:lstStyle/>
          <a:p>
            <a:pPr algn="ctr"/>
            <a:r>
              <a:rPr lang="en-US" sz="1400" dirty="0">
                <a:latin typeface="Lato Light"/>
                <a:hlinkClick r:id="rId8">
                  <a:extLst>
                    <a:ext uri="{A12FA001-AC4F-418D-AE19-62706E023703}">
                      <ahyp:hlinkClr xmlns:ahyp="http://schemas.microsoft.com/office/drawing/2018/hyperlinkcolor" val="tx"/>
                    </a:ext>
                  </a:extLst>
                </a:hlinkClick>
              </a:rPr>
              <a:t>https://airtable.com/shryjwunknJriYluz</a:t>
            </a:r>
            <a:endParaRPr lang="tr-TR" sz="1400" dirty="0">
              <a:latin typeface="Lato Light"/>
            </a:endParaRPr>
          </a:p>
          <a:p>
            <a:pPr algn="ctr"/>
            <a:endParaRPr lang="en-US" sz="1400" dirty="0">
              <a:latin typeface="Lato Light"/>
            </a:endParaRPr>
          </a:p>
        </p:txBody>
      </p:sp>
    </p:spTree>
    <p:extLst>
      <p:ext uri="{BB962C8B-B14F-4D97-AF65-F5344CB8AC3E}">
        <p14:creationId xmlns:p14="http://schemas.microsoft.com/office/powerpoint/2010/main" val="16678025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D1C6CB9C-69A4-47F9-A21D-749FA297AA5F}"/>
              </a:ext>
            </a:extLst>
          </p:cNvPr>
          <p:cNvPicPr>
            <a:picLocks noChangeAspect="1"/>
          </p:cNvPicPr>
          <p:nvPr/>
        </p:nvPicPr>
        <p:blipFill rotWithShape="1">
          <a:blip r:embed="rId3"/>
          <a:srcRect t="7952" b="-7663"/>
          <a:stretch/>
        </p:blipFill>
        <p:spPr>
          <a:xfrm>
            <a:off x="838200" y="754148"/>
            <a:ext cx="10515600" cy="5399946"/>
          </a:xfrm>
          <a:prstGeom prst="rect">
            <a:avLst/>
          </a:prstGeom>
        </p:spPr>
      </p:pic>
      <p:cxnSp>
        <p:nvCxnSpPr>
          <p:cNvPr id="31" name="Straight Connector 30">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1336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 shot of a computer&#10;&#10;Description automatically generated">
            <a:extLst>
              <a:ext uri="{FF2B5EF4-FFF2-40B4-BE49-F238E27FC236}">
                <a16:creationId xmlns:a16="http://schemas.microsoft.com/office/drawing/2014/main" id="{F575FA22-6047-4F9E-93D4-79DEA7B413BA}"/>
              </a:ext>
            </a:extLst>
          </p:cNvPr>
          <p:cNvPicPr>
            <a:picLocks noChangeAspect="1"/>
          </p:cNvPicPr>
          <p:nvPr/>
        </p:nvPicPr>
        <p:blipFill rotWithShape="1">
          <a:blip r:embed="rId3"/>
          <a:srcRect l="13" r="2" b="2"/>
          <a:stretch/>
        </p:blipFill>
        <p:spPr>
          <a:xfrm>
            <a:off x="838200" y="754148"/>
            <a:ext cx="10515600" cy="4995575"/>
          </a:xfrm>
          <a:prstGeom prst="rect">
            <a:avLst/>
          </a:prstGeom>
        </p:spPr>
      </p:pic>
      <p:cxnSp>
        <p:nvCxnSpPr>
          <p:cNvPr id="38" name="Straight Connector 37">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0389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B33FDB00-76DF-4662-A1EA-0B0D2E0B8AE9}"/>
              </a:ext>
            </a:extLst>
          </p:cNvPr>
          <p:cNvPicPr>
            <a:picLocks noChangeAspect="1"/>
          </p:cNvPicPr>
          <p:nvPr/>
        </p:nvPicPr>
        <p:blipFill rotWithShape="1">
          <a:blip r:embed="rId3"/>
          <a:srcRect b="7755"/>
          <a:stretch/>
        </p:blipFill>
        <p:spPr>
          <a:xfrm>
            <a:off x="838200" y="754148"/>
            <a:ext cx="10515600" cy="4995575"/>
          </a:xfrm>
          <a:prstGeom prst="rect">
            <a:avLst/>
          </a:prstGeom>
        </p:spPr>
      </p:pic>
      <p:cxnSp>
        <p:nvCxnSpPr>
          <p:cNvPr id="49" name="Straight Connector 48">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1019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3601900" y="330717"/>
            <a:ext cx="4988207" cy="600156"/>
          </a:xfrm>
          <a:prstGeom prst="rect">
            <a:avLst/>
          </a:prstGeom>
          <a:noFill/>
        </p:spPr>
        <p:txBody>
          <a:bodyPr wrap="none" lIns="45711" tIns="22856" rIns="45711" bIns="22856" rtlCol="0">
            <a:spAutoFit/>
          </a:bodyPr>
          <a:lstStyle/>
          <a:p>
            <a:pPr algn="ctr"/>
            <a:r>
              <a:rPr lang="tr-TR" sz="3600" b="1" dirty="0">
                <a:solidFill>
                  <a:schemeClr val="tx2"/>
                </a:solidFill>
                <a:latin typeface="Lato Heavy" charset="0"/>
                <a:ea typeface="Lato Heavy" charset="0"/>
                <a:cs typeface="Lato Heavy" charset="0"/>
              </a:rPr>
              <a:t>Our</a:t>
            </a:r>
            <a:r>
              <a:rPr lang="en-US" sz="3600" b="1" dirty="0">
                <a:solidFill>
                  <a:schemeClr val="tx2"/>
                </a:solidFill>
                <a:latin typeface="Lato Heavy" charset="0"/>
                <a:ea typeface="Lato Heavy" charset="0"/>
                <a:cs typeface="Lato Heavy" charset="0"/>
              </a:rPr>
              <a:t> social media goals</a:t>
            </a:r>
            <a:endParaRPr lang="id-ID" sz="3600" b="1" dirty="0">
              <a:solidFill>
                <a:schemeClr val="tx2"/>
              </a:solidFill>
              <a:latin typeface="Lato Heavy" charset="0"/>
              <a:ea typeface="Lato Heavy" charset="0"/>
              <a:cs typeface="Lato Heavy" charset="0"/>
            </a:endParaRPr>
          </a:p>
        </p:txBody>
      </p:sp>
      <p:grpSp>
        <p:nvGrpSpPr>
          <p:cNvPr id="5" name="Group 4">
            <a:extLst>
              <a:ext uri="{FF2B5EF4-FFF2-40B4-BE49-F238E27FC236}">
                <a16:creationId xmlns:a16="http://schemas.microsoft.com/office/drawing/2014/main" id="{0BD12396-B3D2-45C9-B08E-62D8B2493837}"/>
              </a:ext>
            </a:extLst>
          </p:cNvPr>
          <p:cNvGrpSpPr/>
          <p:nvPr/>
        </p:nvGrpSpPr>
        <p:grpSpPr>
          <a:xfrm>
            <a:off x="8353887" y="2669073"/>
            <a:ext cx="3394519" cy="1519853"/>
            <a:chOff x="8858331" y="3130528"/>
            <a:chExt cx="3394519" cy="1519853"/>
          </a:xfrm>
        </p:grpSpPr>
        <p:sp>
          <p:nvSpPr>
            <p:cNvPr id="48" name="Rectangle 47"/>
            <p:cNvSpPr/>
            <p:nvPr/>
          </p:nvSpPr>
          <p:spPr>
            <a:xfrm>
              <a:off x="8902935" y="3561798"/>
              <a:ext cx="3101170" cy="1463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TextBox 62"/>
            <p:cNvSpPr txBox="1"/>
            <p:nvPr/>
          </p:nvSpPr>
          <p:spPr>
            <a:xfrm>
              <a:off x="8858331" y="3130528"/>
              <a:ext cx="3394519" cy="400110"/>
            </a:xfrm>
            <a:prstGeom prst="rect">
              <a:avLst/>
            </a:prstGeom>
            <a:noFill/>
          </p:spPr>
          <p:txBody>
            <a:bodyPr wrap="none" rtlCol="0">
              <a:spAutoFit/>
            </a:bodyPr>
            <a:lstStyle/>
            <a:p>
              <a:r>
                <a:rPr lang="tr-TR" sz="2000" dirty="0">
                  <a:solidFill>
                    <a:schemeClr val="tx2"/>
                  </a:solidFill>
                  <a:latin typeface="Lato Black" charset="0"/>
                  <a:ea typeface="Lato Black" charset="0"/>
                  <a:cs typeface="Lato Black" charset="0"/>
                </a:rPr>
                <a:t>3</a:t>
              </a:r>
              <a:r>
                <a:rPr lang="en-US" sz="2000" dirty="0">
                  <a:solidFill>
                    <a:schemeClr val="tx2"/>
                  </a:solidFill>
                  <a:latin typeface="Lato Black" charset="0"/>
                  <a:ea typeface="Lato Black" charset="0"/>
                  <a:cs typeface="Lato Black" charset="0"/>
                </a:rPr>
                <a:t>- Boost brand engagement</a:t>
              </a:r>
            </a:p>
          </p:txBody>
        </p:sp>
        <p:sp>
          <p:nvSpPr>
            <p:cNvPr id="72" name="TextBox 71"/>
            <p:cNvSpPr txBox="1"/>
            <p:nvPr/>
          </p:nvSpPr>
          <p:spPr>
            <a:xfrm>
              <a:off x="8902935" y="3817909"/>
              <a:ext cx="1860107" cy="832472"/>
            </a:xfrm>
            <a:prstGeom prst="rect">
              <a:avLst/>
            </a:prstGeom>
            <a:noFill/>
          </p:spPr>
          <p:txBody>
            <a:bodyPr wrap="square" rtlCol="0">
              <a:spAutoFit/>
            </a:bodyPr>
            <a:lstStyle/>
            <a:p>
              <a:pPr>
                <a:lnSpc>
                  <a:spcPts val="2020"/>
                </a:lnSpc>
              </a:pPr>
              <a:r>
                <a:rPr lang="en-US" sz="1400" dirty="0">
                  <a:latin typeface="Lato Light" charset="0"/>
                  <a:ea typeface="Lato Light" charset="0"/>
                  <a:cs typeface="Lato Light" charset="0"/>
                </a:rPr>
                <a:t>Engagement Rate =</a:t>
              </a:r>
              <a:r>
                <a:rPr lang="tr-TR" sz="1400" dirty="0">
                  <a:latin typeface="Lato Light" charset="0"/>
                  <a:ea typeface="Lato Light" charset="0"/>
                  <a:cs typeface="Lato Light" charset="0"/>
                </a:rPr>
                <a:t> </a:t>
              </a:r>
              <a:r>
                <a:rPr lang="en-US" sz="1400" dirty="0">
                  <a:latin typeface="Lato Light" charset="0"/>
                  <a:ea typeface="Lato Light" charset="0"/>
                  <a:cs typeface="Lato Light" charset="0"/>
                </a:rPr>
                <a:t>(Likes + Comments)/ Followers X 100</a:t>
              </a:r>
            </a:p>
          </p:txBody>
        </p:sp>
      </p:grpSp>
      <p:grpSp>
        <p:nvGrpSpPr>
          <p:cNvPr id="2" name="Group 1">
            <a:extLst>
              <a:ext uri="{FF2B5EF4-FFF2-40B4-BE49-F238E27FC236}">
                <a16:creationId xmlns:a16="http://schemas.microsoft.com/office/drawing/2014/main" id="{FE2E9D26-BD69-48D2-8D70-A310350199EA}"/>
              </a:ext>
            </a:extLst>
          </p:cNvPr>
          <p:cNvGrpSpPr/>
          <p:nvPr/>
        </p:nvGrpSpPr>
        <p:grpSpPr>
          <a:xfrm>
            <a:off x="291229" y="1388781"/>
            <a:ext cx="3531627" cy="1413926"/>
            <a:chOff x="1113515" y="2250740"/>
            <a:chExt cx="3531627" cy="1413926"/>
          </a:xfrm>
        </p:grpSpPr>
        <p:sp>
          <p:nvSpPr>
            <p:cNvPr id="45" name="Rectangle 44"/>
            <p:cNvSpPr/>
            <p:nvPr/>
          </p:nvSpPr>
          <p:spPr>
            <a:xfrm>
              <a:off x="1193596" y="2664386"/>
              <a:ext cx="3451546" cy="1678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TextBox 51"/>
            <p:cNvSpPr txBox="1"/>
            <p:nvPr/>
          </p:nvSpPr>
          <p:spPr>
            <a:xfrm>
              <a:off x="1113515" y="2250740"/>
              <a:ext cx="3496150" cy="400110"/>
            </a:xfrm>
            <a:prstGeom prst="rect">
              <a:avLst/>
            </a:prstGeom>
            <a:noFill/>
          </p:spPr>
          <p:txBody>
            <a:bodyPr wrap="none" rtlCol="0">
              <a:spAutoFit/>
            </a:bodyPr>
            <a:lstStyle/>
            <a:p>
              <a:r>
                <a:rPr lang="en-US" sz="2000" dirty="0">
                  <a:solidFill>
                    <a:schemeClr val="tx2"/>
                  </a:solidFill>
                  <a:latin typeface="Lato Black" charset="0"/>
                  <a:ea typeface="Lato Black" charset="0"/>
                  <a:cs typeface="Lato Black" charset="0"/>
                </a:rPr>
                <a:t>1- Increase brand awareness</a:t>
              </a:r>
            </a:p>
          </p:txBody>
        </p:sp>
        <p:sp>
          <p:nvSpPr>
            <p:cNvPr id="73" name="TextBox 72"/>
            <p:cNvSpPr txBox="1"/>
            <p:nvPr/>
          </p:nvSpPr>
          <p:spPr>
            <a:xfrm>
              <a:off x="1113515" y="2832194"/>
              <a:ext cx="2164509" cy="832472"/>
            </a:xfrm>
            <a:prstGeom prst="rect">
              <a:avLst/>
            </a:prstGeom>
            <a:noFill/>
          </p:spPr>
          <p:txBody>
            <a:bodyPr wrap="square" rtlCol="0">
              <a:spAutoFit/>
            </a:bodyPr>
            <a:lstStyle/>
            <a:p>
              <a:pPr>
                <a:lnSpc>
                  <a:spcPts val="2020"/>
                </a:lnSpc>
              </a:pPr>
              <a:r>
                <a:rPr lang="en-US" sz="1400" dirty="0">
                  <a:latin typeface="Lato Light" charset="0"/>
                  <a:ea typeface="Lato Light" charset="0"/>
                  <a:cs typeface="Lato Light" charset="0"/>
                </a:rPr>
                <a:t>When creating brand awareness this leads to increased sales</a:t>
              </a:r>
            </a:p>
          </p:txBody>
        </p:sp>
      </p:grpSp>
      <p:grpSp>
        <p:nvGrpSpPr>
          <p:cNvPr id="3" name="Group 2">
            <a:extLst>
              <a:ext uri="{FF2B5EF4-FFF2-40B4-BE49-F238E27FC236}">
                <a16:creationId xmlns:a16="http://schemas.microsoft.com/office/drawing/2014/main" id="{CC2FFDE9-5BCD-44CD-A375-B2C5388A20DB}"/>
              </a:ext>
            </a:extLst>
          </p:cNvPr>
          <p:cNvGrpSpPr/>
          <p:nvPr/>
        </p:nvGrpSpPr>
        <p:grpSpPr>
          <a:xfrm>
            <a:off x="4106549" y="2069885"/>
            <a:ext cx="3631443" cy="1465644"/>
            <a:chOff x="3706362" y="3140102"/>
            <a:chExt cx="3631443" cy="1465644"/>
          </a:xfrm>
        </p:grpSpPr>
        <p:sp>
          <p:nvSpPr>
            <p:cNvPr id="46" name="Rectangle 45"/>
            <p:cNvSpPr/>
            <p:nvPr/>
          </p:nvSpPr>
          <p:spPr>
            <a:xfrm>
              <a:off x="3763375" y="3573665"/>
              <a:ext cx="3501465" cy="17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5" name="TextBox 54"/>
            <p:cNvSpPr txBox="1"/>
            <p:nvPr/>
          </p:nvSpPr>
          <p:spPr>
            <a:xfrm>
              <a:off x="3706362" y="3140102"/>
              <a:ext cx="3631443" cy="400110"/>
            </a:xfrm>
            <a:prstGeom prst="rect">
              <a:avLst/>
            </a:prstGeom>
            <a:noFill/>
          </p:spPr>
          <p:txBody>
            <a:bodyPr wrap="none" rtlCol="0">
              <a:spAutoFit/>
            </a:bodyPr>
            <a:lstStyle/>
            <a:p>
              <a:r>
                <a:rPr lang="en-US" sz="2000" dirty="0">
                  <a:solidFill>
                    <a:schemeClr val="tx2"/>
                  </a:solidFill>
                  <a:latin typeface="Lato Black" charset="0"/>
                  <a:ea typeface="Lato Black" charset="0"/>
                  <a:cs typeface="Lato Black" charset="0"/>
                </a:rPr>
                <a:t>2- Drive traffic to </a:t>
              </a:r>
              <a:r>
                <a:rPr lang="tr-TR" sz="2000" dirty="0">
                  <a:solidFill>
                    <a:schemeClr val="tx2"/>
                  </a:solidFill>
                  <a:latin typeface="Lato Black" charset="0"/>
                  <a:ea typeface="Lato Black" charset="0"/>
                  <a:cs typeface="Lato Black" charset="0"/>
                </a:rPr>
                <a:t>our</a:t>
              </a:r>
              <a:r>
                <a:rPr lang="en-US" sz="2000" dirty="0">
                  <a:solidFill>
                    <a:schemeClr val="tx2"/>
                  </a:solidFill>
                  <a:latin typeface="Lato Black" charset="0"/>
                  <a:ea typeface="Lato Black" charset="0"/>
                  <a:cs typeface="Lato Black" charset="0"/>
                </a:rPr>
                <a:t> website</a:t>
              </a:r>
            </a:p>
          </p:txBody>
        </p:sp>
        <p:sp>
          <p:nvSpPr>
            <p:cNvPr id="75" name="TextBox 74"/>
            <p:cNvSpPr txBox="1"/>
            <p:nvPr/>
          </p:nvSpPr>
          <p:spPr>
            <a:xfrm>
              <a:off x="3718772" y="3773274"/>
              <a:ext cx="2164509" cy="832472"/>
            </a:xfrm>
            <a:prstGeom prst="rect">
              <a:avLst/>
            </a:prstGeom>
            <a:noFill/>
          </p:spPr>
          <p:txBody>
            <a:bodyPr wrap="square" rtlCol="0">
              <a:spAutoFit/>
            </a:bodyPr>
            <a:lstStyle/>
            <a:p>
              <a:pPr>
                <a:lnSpc>
                  <a:spcPts val="2020"/>
                </a:lnSpc>
              </a:pPr>
              <a:r>
                <a:rPr lang="en-US" sz="1400" dirty="0">
                  <a:latin typeface="Lato Light" charset="0"/>
                  <a:ea typeface="Lato Light" charset="0"/>
                  <a:cs typeface="Lato Light" charset="0"/>
                </a:rPr>
                <a:t>advantage of attracting visitors to our website by social media</a:t>
              </a:r>
            </a:p>
          </p:txBody>
        </p:sp>
      </p:grpSp>
      <p:grpSp>
        <p:nvGrpSpPr>
          <p:cNvPr id="24" name="Group 23">
            <a:extLst>
              <a:ext uri="{FF2B5EF4-FFF2-40B4-BE49-F238E27FC236}">
                <a16:creationId xmlns:a16="http://schemas.microsoft.com/office/drawing/2014/main" id="{FB0A64AD-0BBC-4954-965A-9605DBCAD112}"/>
              </a:ext>
            </a:extLst>
          </p:cNvPr>
          <p:cNvGrpSpPr/>
          <p:nvPr/>
        </p:nvGrpSpPr>
        <p:grpSpPr>
          <a:xfrm>
            <a:off x="371310" y="4600625"/>
            <a:ext cx="5125814" cy="1737187"/>
            <a:chOff x="3672466" y="3130874"/>
            <a:chExt cx="5125814" cy="1737187"/>
          </a:xfrm>
        </p:grpSpPr>
        <p:sp>
          <p:nvSpPr>
            <p:cNvPr id="25" name="Rectangle 24">
              <a:extLst>
                <a:ext uri="{FF2B5EF4-FFF2-40B4-BE49-F238E27FC236}">
                  <a16:creationId xmlns:a16="http://schemas.microsoft.com/office/drawing/2014/main" id="{A14B05FF-E9CA-421E-80F7-5A187A0478A7}"/>
                </a:ext>
              </a:extLst>
            </p:cNvPr>
            <p:cNvSpPr/>
            <p:nvPr/>
          </p:nvSpPr>
          <p:spPr>
            <a:xfrm>
              <a:off x="3763376" y="3573665"/>
              <a:ext cx="3405240" cy="17874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26" name="TextBox 25">
              <a:extLst>
                <a:ext uri="{FF2B5EF4-FFF2-40B4-BE49-F238E27FC236}">
                  <a16:creationId xmlns:a16="http://schemas.microsoft.com/office/drawing/2014/main" id="{3C6B2FDB-1CAF-4C79-87B5-3CC82EC8CE5D}"/>
                </a:ext>
              </a:extLst>
            </p:cNvPr>
            <p:cNvSpPr txBox="1"/>
            <p:nvPr/>
          </p:nvSpPr>
          <p:spPr>
            <a:xfrm>
              <a:off x="3672466" y="3130874"/>
              <a:ext cx="5125814" cy="707886"/>
            </a:xfrm>
            <a:prstGeom prst="rect">
              <a:avLst/>
            </a:prstGeom>
            <a:noFill/>
          </p:spPr>
          <p:txBody>
            <a:bodyPr wrap="square" rtlCol="0">
              <a:spAutoFit/>
            </a:bodyPr>
            <a:lstStyle/>
            <a:p>
              <a:r>
                <a:rPr lang="tr-TR" sz="2000" dirty="0">
                  <a:solidFill>
                    <a:schemeClr val="tx2"/>
                  </a:solidFill>
                  <a:latin typeface="Lato Black" charset="0"/>
                  <a:ea typeface="Lato Black" charset="0"/>
                  <a:cs typeface="Lato Black" charset="0"/>
                </a:rPr>
                <a:t>4</a:t>
              </a:r>
              <a:r>
                <a:rPr lang="en-US" sz="2000" dirty="0">
                  <a:solidFill>
                    <a:schemeClr val="tx2"/>
                  </a:solidFill>
                  <a:latin typeface="Lato Black" charset="0"/>
                  <a:ea typeface="Lato Black" charset="0"/>
                  <a:cs typeface="Lato Black" charset="0"/>
                </a:rPr>
                <a:t>- </a:t>
              </a:r>
              <a:r>
                <a:rPr lang="en-US" sz="2000" b="1" dirty="0"/>
                <a:t>Grow </a:t>
              </a:r>
              <a:r>
                <a:rPr lang="tr-TR" sz="2000" b="1" dirty="0"/>
                <a:t>Sales</a:t>
              </a:r>
              <a:endParaRPr lang="en-US" sz="2000" b="1" dirty="0"/>
            </a:p>
            <a:p>
              <a:endParaRPr lang="en-US" sz="2000" dirty="0">
                <a:solidFill>
                  <a:schemeClr val="tx2"/>
                </a:solidFill>
                <a:latin typeface="Lato Black" charset="0"/>
                <a:ea typeface="Lato Black" charset="0"/>
                <a:cs typeface="Lato Black" charset="0"/>
              </a:endParaRPr>
            </a:p>
          </p:txBody>
        </p:sp>
        <p:sp>
          <p:nvSpPr>
            <p:cNvPr id="27" name="TextBox 26">
              <a:extLst>
                <a:ext uri="{FF2B5EF4-FFF2-40B4-BE49-F238E27FC236}">
                  <a16:creationId xmlns:a16="http://schemas.microsoft.com/office/drawing/2014/main" id="{8170821A-3410-459E-8078-C05515929BAE}"/>
                </a:ext>
              </a:extLst>
            </p:cNvPr>
            <p:cNvSpPr txBox="1"/>
            <p:nvPr/>
          </p:nvSpPr>
          <p:spPr>
            <a:xfrm>
              <a:off x="3718772" y="3773274"/>
              <a:ext cx="2164509" cy="1094787"/>
            </a:xfrm>
            <a:prstGeom prst="rect">
              <a:avLst/>
            </a:prstGeom>
            <a:noFill/>
          </p:spPr>
          <p:txBody>
            <a:bodyPr wrap="square" rtlCol="0">
              <a:spAutoFit/>
            </a:bodyPr>
            <a:lstStyle/>
            <a:p>
              <a:pPr>
                <a:lnSpc>
                  <a:spcPts val="2020"/>
                </a:lnSpc>
              </a:pPr>
              <a:r>
                <a:rPr lang="en-US" sz="1400" dirty="0">
                  <a:latin typeface="Lato Light" charset="0"/>
                  <a:ea typeface="Lato Light" charset="0"/>
                  <a:cs typeface="Lato Light" charset="0"/>
                </a:rPr>
                <a:t>convert our audience into paying customers directly when they see our products</a:t>
              </a:r>
            </a:p>
          </p:txBody>
        </p:sp>
      </p:grpSp>
      <p:grpSp>
        <p:nvGrpSpPr>
          <p:cNvPr id="29" name="Group 28">
            <a:extLst>
              <a:ext uri="{FF2B5EF4-FFF2-40B4-BE49-F238E27FC236}">
                <a16:creationId xmlns:a16="http://schemas.microsoft.com/office/drawing/2014/main" id="{43B72C04-FEB9-4206-AD0E-55C812E2B8AF}"/>
              </a:ext>
            </a:extLst>
          </p:cNvPr>
          <p:cNvGrpSpPr/>
          <p:nvPr/>
        </p:nvGrpSpPr>
        <p:grpSpPr>
          <a:xfrm>
            <a:off x="4751597" y="3899261"/>
            <a:ext cx="3829194" cy="1731698"/>
            <a:chOff x="3718772" y="3130528"/>
            <a:chExt cx="3829194" cy="1731698"/>
          </a:xfrm>
        </p:grpSpPr>
        <p:sp>
          <p:nvSpPr>
            <p:cNvPr id="30" name="Rectangle 29">
              <a:extLst>
                <a:ext uri="{FF2B5EF4-FFF2-40B4-BE49-F238E27FC236}">
                  <a16:creationId xmlns:a16="http://schemas.microsoft.com/office/drawing/2014/main" id="{3A7FB1AB-9D74-4577-ADFD-5FB70DC6BA3D}"/>
                </a:ext>
              </a:extLst>
            </p:cNvPr>
            <p:cNvSpPr/>
            <p:nvPr/>
          </p:nvSpPr>
          <p:spPr>
            <a:xfrm>
              <a:off x="3763376" y="3573665"/>
              <a:ext cx="3784590" cy="156928"/>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dirty="0"/>
            </a:p>
          </p:txBody>
        </p:sp>
        <p:sp>
          <p:nvSpPr>
            <p:cNvPr id="31" name="TextBox 30">
              <a:extLst>
                <a:ext uri="{FF2B5EF4-FFF2-40B4-BE49-F238E27FC236}">
                  <a16:creationId xmlns:a16="http://schemas.microsoft.com/office/drawing/2014/main" id="{C6398C11-5A49-4C5B-A996-8D312B0F09BA}"/>
                </a:ext>
              </a:extLst>
            </p:cNvPr>
            <p:cNvSpPr txBox="1"/>
            <p:nvPr/>
          </p:nvSpPr>
          <p:spPr>
            <a:xfrm>
              <a:off x="3718772" y="3130528"/>
              <a:ext cx="2489464" cy="400110"/>
            </a:xfrm>
            <a:prstGeom prst="rect">
              <a:avLst/>
            </a:prstGeom>
            <a:noFill/>
          </p:spPr>
          <p:txBody>
            <a:bodyPr wrap="none" rtlCol="0">
              <a:spAutoFit/>
            </a:bodyPr>
            <a:lstStyle/>
            <a:p>
              <a:r>
                <a:rPr lang="tr-TR" sz="2000" dirty="0">
                  <a:solidFill>
                    <a:schemeClr val="tx2"/>
                  </a:solidFill>
                  <a:latin typeface="Lato Black" charset="0"/>
                  <a:ea typeface="Lato Black" charset="0"/>
                  <a:cs typeface="Lato Black" charset="0"/>
                </a:rPr>
                <a:t>5</a:t>
              </a:r>
              <a:r>
                <a:rPr lang="en-US" sz="2000" dirty="0">
                  <a:solidFill>
                    <a:schemeClr val="tx2"/>
                  </a:solidFill>
                  <a:latin typeface="Lato Black" charset="0"/>
                  <a:ea typeface="Lato Black" charset="0"/>
                  <a:cs typeface="Lato Black" charset="0"/>
                </a:rPr>
                <a:t>- </a:t>
              </a:r>
              <a:r>
                <a:rPr lang="tr-TR" sz="2000" dirty="0">
                  <a:solidFill>
                    <a:schemeClr val="tx2"/>
                  </a:solidFill>
                  <a:latin typeface="Lato Black" charset="0"/>
                  <a:ea typeface="Lato Black" charset="0"/>
                  <a:cs typeface="Lato Black" charset="0"/>
                </a:rPr>
                <a:t>L</a:t>
              </a:r>
              <a:r>
                <a:rPr lang="en-US" sz="2000" dirty="0">
                  <a:solidFill>
                    <a:schemeClr val="tx2"/>
                  </a:solidFill>
                  <a:latin typeface="Lato Black" charset="0"/>
                  <a:ea typeface="Lato Black" charset="0"/>
                  <a:cs typeface="Lato Black" charset="0"/>
                </a:rPr>
                <a:t>eads acquisition</a:t>
              </a:r>
            </a:p>
          </p:txBody>
        </p:sp>
        <p:sp>
          <p:nvSpPr>
            <p:cNvPr id="32" name="TextBox 31">
              <a:extLst>
                <a:ext uri="{FF2B5EF4-FFF2-40B4-BE49-F238E27FC236}">
                  <a16:creationId xmlns:a16="http://schemas.microsoft.com/office/drawing/2014/main" id="{C325694F-3889-4132-8BB1-68B9FB16CB60}"/>
                </a:ext>
              </a:extLst>
            </p:cNvPr>
            <p:cNvSpPr txBox="1"/>
            <p:nvPr/>
          </p:nvSpPr>
          <p:spPr>
            <a:xfrm>
              <a:off x="3718772" y="3773274"/>
              <a:ext cx="2164509" cy="1088952"/>
            </a:xfrm>
            <a:prstGeom prst="rect">
              <a:avLst/>
            </a:prstGeom>
            <a:noFill/>
          </p:spPr>
          <p:txBody>
            <a:bodyPr wrap="square" rtlCol="0">
              <a:spAutoFit/>
            </a:bodyPr>
            <a:lstStyle/>
            <a:p>
              <a:pPr>
                <a:lnSpc>
                  <a:spcPts val="2020"/>
                </a:lnSpc>
              </a:pPr>
              <a:r>
                <a:rPr lang="en-US" sz="1400" dirty="0">
                  <a:latin typeface="Lato Light" charset="0"/>
                  <a:ea typeface="Lato Light" charset="0"/>
                  <a:cs typeface="Lato Light" charset="0"/>
                </a:rPr>
                <a:t>A sale is not expected the first time a potential customer encounters our product online.</a:t>
              </a:r>
            </a:p>
          </p:txBody>
        </p:sp>
      </p:grpSp>
    </p:spTree>
    <p:extLst>
      <p:ext uri="{BB962C8B-B14F-4D97-AF65-F5344CB8AC3E}">
        <p14:creationId xmlns:p14="http://schemas.microsoft.com/office/powerpoint/2010/main" val="14000332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icture containing toy, table&#10;&#10;Description automatically generated">
            <a:extLst>
              <a:ext uri="{FF2B5EF4-FFF2-40B4-BE49-F238E27FC236}">
                <a16:creationId xmlns:a16="http://schemas.microsoft.com/office/drawing/2014/main" id="{04A9E3D1-EB93-4D9C-A704-C6EDD166449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1167" y1="38333" x2="45333" y2="38500"/>
                        <a14:foregroundMark x1="35333" y1="51833" x2="28667" y2="51667"/>
                        <a14:foregroundMark x1="39333" y1="51000" x2="44500" y2="46833"/>
                        <a14:foregroundMark x1="39167" y1="50500" x2="33667" y2="45833"/>
                      </a14:backgroundRemoval>
                    </a14:imgEffect>
                  </a14:imgLayer>
                </a14:imgProps>
              </a:ext>
              <a:ext uri="{28A0092B-C50C-407E-A947-70E740481C1C}">
                <a14:useLocalDpi xmlns:a14="http://schemas.microsoft.com/office/drawing/2010/main" val="0"/>
              </a:ext>
            </a:extLst>
          </a:blip>
          <a:srcRect t="4803" r="2" b="10342"/>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75" name="Freeform: Shape 74">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Freeform: Shape 76">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dirty="0">
                <a:latin typeface="+mj-lt"/>
                <a:ea typeface="+mj-ea"/>
                <a:cs typeface="+mj-cs"/>
              </a:rPr>
              <a:t>The link for </a:t>
            </a:r>
            <a:r>
              <a:rPr lang="tr-TR" sz="4800" b="1" dirty="0">
                <a:latin typeface="+mj-lt"/>
                <a:ea typeface="+mj-ea"/>
                <a:cs typeface="+mj-cs"/>
              </a:rPr>
              <a:t>Calendar</a:t>
            </a:r>
            <a:r>
              <a:rPr lang="en-US" sz="4800" b="1" dirty="0">
                <a:latin typeface="+mj-lt"/>
                <a:ea typeface="+mj-ea"/>
                <a:cs typeface="+mj-cs"/>
              </a:rPr>
              <a:t> of Social Media Plan – Step</a:t>
            </a:r>
            <a:r>
              <a:rPr lang="tr-TR" sz="4800" b="1" dirty="0">
                <a:latin typeface="+mj-lt"/>
                <a:ea typeface="+mj-ea"/>
                <a:cs typeface="+mj-cs"/>
              </a:rPr>
              <a:t> 6</a:t>
            </a:r>
            <a:endParaRPr lang="en-US" sz="4800" b="1" dirty="0">
              <a:latin typeface="+mj-lt"/>
              <a:ea typeface="+mj-ea"/>
              <a:cs typeface="+mj-cs"/>
            </a:endParaRPr>
          </a:p>
        </p:txBody>
      </p:sp>
      <p:sp>
        <p:nvSpPr>
          <p:cNvPr id="79" name="Rectangle 7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Subtitle 2"/>
          <p:cNvSpPr txBox="1">
            <a:spLocks/>
          </p:cNvSpPr>
          <p:nvPr/>
        </p:nvSpPr>
        <p:spPr>
          <a:xfrm>
            <a:off x="274134" y="4585184"/>
            <a:ext cx="4230255" cy="196153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2800" u="sng" dirty="0">
                <a:solidFill>
                  <a:schemeClr val="tx1"/>
                </a:solidFill>
                <a:latin typeface="Lato Light" charset="0"/>
                <a:ea typeface="Lato Light" charset="0"/>
                <a:cs typeface="Lato Light" charset="0"/>
                <a:hlinkClick r:id="rId5">
                  <a:extLst>
                    <a:ext uri="{A12FA001-AC4F-418D-AE19-62706E023703}">
                      <ahyp:hlinkClr xmlns:ahyp="http://schemas.microsoft.com/office/drawing/2018/hyperlinkcolor" val="tx"/>
                    </a:ext>
                  </a:extLst>
                </a:hlinkClick>
              </a:rPr>
              <a:t>https://airtable.com/shrI0xGjsccQW73IG</a:t>
            </a:r>
            <a:endParaRPr lang="tr-TR" sz="2800" u="sng" dirty="0">
              <a:solidFill>
                <a:schemeClr val="tx1"/>
              </a:solidFill>
              <a:latin typeface="Lato Light" charset="0"/>
              <a:ea typeface="Lato Light" charset="0"/>
              <a:cs typeface="Lato Light" charset="0"/>
            </a:endParaRPr>
          </a:p>
          <a:p>
            <a:pPr algn="l">
              <a:lnSpc>
                <a:spcPct val="150000"/>
              </a:lnSpc>
            </a:pPr>
            <a:endParaRPr lang="en-US" u="sng" dirty="0">
              <a:solidFill>
                <a:schemeClr val="tx1"/>
              </a:solidFill>
              <a:latin typeface="Lato Light" charset="0"/>
              <a:ea typeface="Lato Light" charset="0"/>
              <a:cs typeface="Lato Light" charset="0"/>
            </a:endParaRPr>
          </a:p>
        </p:txBody>
      </p:sp>
    </p:spTree>
    <p:extLst>
      <p:ext uri="{BB962C8B-B14F-4D97-AF65-F5344CB8AC3E}">
        <p14:creationId xmlns:p14="http://schemas.microsoft.com/office/powerpoint/2010/main" val="10692562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296A5527-46E1-4329-B793-A537D9F9E942}"/>
              </a:ext>
            </a:extLst>
          </p:cNvPr>
          <p:cNvPicPr>
            <a:picLocks noChangeAspect="1"/>
          </p:cNvPicPr>
          <p:nvPr/>
        </p:nvPicPr>
        <p:blipFill rotWithShape="1">
          <a:blip r:embed="rId3"/>
          <a:srcRect l="540" r="1" b="1"/>
          <a:stretch/>
        </p:blipFill>
        <p:spPr>
          <a:xfrm>
            <a:off x="838200" y="754148"/>
            <a:ext cx="10515600" cy="4995575"/>
          </a:xfrm>
          <a:prstGeom prst="rect">
            <a:avLst/>
          </a:prstGeom>
        </p:spPr>
      </p:pic>
      <p:cxnSp>
        <p:nvCxnSpPr>
          <p:cNvPr id="82" name="Straight Connector 81">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7205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6B04DDA-226F-432A-BA99-34D08EC220A2}"/>
              </a:ext>
            </a:extLst>
          </p:cNvPr>
          <p:cNvPicPr>
            <a:picLocks noChangeAspect="1"/>
          </p:cNvPicPr>
          <p:nvPr/>
        </p:nvPicPr>
        <p:blipFill rotWithShape="1">
          <a:blip r:embed="rId3"/>
          <a:srcRect b="510"/>
          <a:stretch/>
        </p:blipFill>
        <p:spPr>
          <a:xfrm>
            <a:off x="838200" y="754148"/>
            <a:ext cx="10515600" cy="4995575"/>
          </a:xfrm>
          <a:prstGeom prst="rect">
            <a:avLst/>
          </a:prstGeom>
        </p:spPr>
      </p:pic>
      <p:cxnSp>
        <p:nvCxnSpPr>
          <p:cNvPr id="93" name="Straight Connector 92">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83481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4F506EFE-6760-4931-A556-D87616F6C3AD}"/>
              </a:ext>
            </a:extLst>
          </p:cNvPr>
          <p:cNvPicPr>
            <a:picLocks noChangeAspect="1"/>
          </p:cNvPicPr>
          <p:nvPr/>
        </p:nvPicPr>
        <p:blipFill rotWithShape="1">
          <a:blip r:embed="rId3"/>
          <a:srcRect t="510"/>
          <a:stretch/>
        </p:blipFill>
        <p:spPr>
          <a:xfrm>
            <a:off x="838200" y="754148"/>
            <a:ext cx="10515600" cy="4995575"/>
          </a:xfrm>
          <a:prstGeom prst="rect">
            <a:avLst/>
          </a:prstGeom>
        </p:spPr>
      </p:pic>
      <p:cxnSp>
        <p:nvCxnSpPr>
          <p:cNvPr id="104" name="Straight Connector 103">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02818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15" b="7815"/>
          <a:stretch>
            <a:fillRect/>
          </a:stretch>
        </p:blipFill>
        <p:spPr/>
      </p:pic>
      <p:sp>
        <p:nvSpPr>
          <p:cNvPr id="26" name="Rectangle 25"/>
          <p:cNvSpPr/>
          <p:nvPr/>
        </p:nvSpPr>
        <p:spPr>
          <a:xfrm>
            <a:off x="1587" y="0"/>
            <a:ext cx="12188825" cy="6858000"/>
          </a:xfrm>
          <a:prstGeom prst="rect">
            <a:avLst/>
          </a:prstGeom>
          <a:gradFill flip="none" rotWithShape="1">
            <a:gsLst>
              <a:gs pos="22000">
                <a:srgbClr val="001334">
                  <a:alpha val="86000"/>
                </a:srgbClr>
              </a:gs>
              <a:gs pos="88000">
                <a:srgbClr val="002060">
                  <a:alpha val="78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TextBox 18"/>
          <p:cNvSpPr txBox="1"/>
          <p:nvPr/>
        </p:nvSpPr>
        <p:spPr>
          <a:xfrm>
            <a:off x="3465035" y="2728812"/>
            <a:ext cx="5686795" cy="723267"/>
          </a:xfrm>
          <a:prstGeom prst="rect">
            <a:avLst/>
          </a:prstGeom>
          <a:noFill/>
        </p:spPr>
        <p:txBody>
          <a:bodyPr wrap="none" lIns="45711" tIns="22856" rIns="45711" bIns="22856" rtlCol="0">
            <a:spAutoFit/>
          </a:bodyPr>
          <a:lstStyle/>
          <a:p>
            <a:pPr algn="ctr"/>
            <a:r>
              <a:rPr lang="tr-TR" sz="4400" b="1" dirty="0">
                <a:solidFill>
                  <a:schemeClr val="bg1"/>
                </a:solidFill>
                <a:latin typeface="Lato" charset="0"/>
                <a:ea typeface="Lato" charset="0"/>
                <a:cs typeface="Lato" charset="0"/>
              </a:rPr>
              <a:t>6- </a:t>
            </a:r>
            <a:r>
              <a:rPr lang="en-US" sz="4400" b="1" dirty="0">
                <a:solidFill>
                  <a:schemeClr val="bg1"/>
                </a:solidFill>
                <a:latin typeface="Lato" charset="0"/>
                <a:ea typeface="Lato" charset="0"/>
                <a:cs typeface="Lato" charset="0"/>
              </a:rPr>
              <a:t>Set the </a:t>
            </a:r>
            <a:r>
              <a:rPr lang="en-US" sz="4400" b="1" dirty="0">
                <a:solidFill>
                  <a:schemeClr val="accent1"/>
                </a:solidFill>
                <a:latin typeface="Lato" charset="0"/>
                <a:ea typeface="Lato" charset="0"/>
                <a:cs typeface="Lato" charset="0"/>
              </a:rPr>
              <a:t>visuals roles</a:t>
            </a:r>
          </a:p>
        </p:txBody>
      </p:sp>
    </p:spTree>
    <p:extLst>
      <p:ext uri="{BB962C8B-B14F-4D97-AF65-F5344CB8AC3E}">
        <p14:creationId xmlns:p14="http://schemas.microsoft.com/office/powerpoint/2010/main" val="750309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icture containing toy, table&#10;&#10;Description automatically generated">
            <a:extLst>
              <a:ext uri="{FF2B5EF4-FFF2-40B4-BE49-F238E27FC236}">
                <a16:creationId xmlns:a16="http://schemas.microsoft.com/office/drawing/2014/main" id="{04A9E3D1-EB93-4D9C-A704-C6EDD166449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1167" y1="38333" x2="45333" y2="38500"/>
                        <a14:foregroundMark x1="35333" y1="51833" x2="28667" y2="51667"/>
                        <a14:foregroundMark x1="39333" y1="51000" x2="44500" y2="46833"/>
                        <a14:foregroundMark x1="39167" y1="50500" x2="33667" y2="45833"/>
                      </a14:backgroundRemoval>
                    </a14:imgEffect>
                  </a14:imgLayer>
                </a14:imgProps>
              </a:ext>
              <a:ext uri="{28A0092B-C50C-407E-A947-70E740481C1C}">
                <a14:useLocalDpi xmlns:a14="http://schemas.microsoft.com/office/drawing/2010/main" val="0"/>
              </a:ext>
            </a:extLst>
          </a:blip>
          <a:srcRect t="4803" r="2" b="10342"/>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75" name="Freeform: Shape 74">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Freeform: Shape 76">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dirty="0">
                <a:latin typeface="+mj-lt"/>
                <a:ea typeface="+mj-ea"/>
                <a:cs typeface="+mj-cs"/>
              </a:rPr>
              <a:t>The link for </a:t>
            </a:r>
            <a:r>
              <a:rPr lang="tr-TR" sz="4800" b="1" dirty="0">
                <a:latin typeface="+mj-lt"/>
                <a:ea typeface="+mj-ea"/>
                <a:cs typeface="+mj-cs"/>
              </a:rPr>
              <a:t>Gallery</a:t>
            </a:r>
            <a:r>
              <a:rPr lang="en-US" sz="4800" b="1" dirty="0">
                <a:latin typeface="+mj-lt"/>
                <a:ea typeface="+mj-ea"/>
                <a:cs typeface="+mj-cs"/>
              </a:rPr>
              <a:t> of Social Media Plan – Step</a:t>
            </a:r>
            <a:r>
              <a:rPr lang="tr-TR" sz="4800" b="1" dirty="0">
                <a:latin typeface="+mj-lt"/>
                <a:ea typeface="+mj-ea"/>
                <a:cs typeface="+mj-cs"/>
              </a:rPr>
              <a:t> 6</a:t>
            </a:r>
            <a:endParaRPr lang="en-US" sz="4800" b="1" dirty="0">
              <a:latin typeface="+mj-lt"/>
              <a:ea typeface="+mj-ea"/>
              <a:cs typeface="+mj-cs"/>
            </a:endParaRPr>
          </a:p>
        </p:txBody>
      </p:sp>
      <p:sp>
        <p:nvSpPr>
          <p:cNvPr id="79" name="Rectangle 7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Subtitle 2"/>
          <p:cNvSpPr txBox="1">
            <a:spLocks/>
          </p:cNvSpPr>
          <p:nvPr/>
        </p:nvSpPr>
        <p:spPr>
          <a:xfrm>
            <a:off x="274134" y="4585184"/>
            <a:ext cx="4230255" cy="2607864"/>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2800" u="sng" dirty="0">
                <a:solidFill>
                  <a:schemeClr val="tx1"/>
                </a:solidFill>
                <a:latin typeface="Lato Light" charset="0"/>
                <a:ea typeface="Lato Light" charset="0"/>
                <a:cs typeface="Lato Light" charset="0"/>
                <a:hlinkClick r:id="rId5">
                  <a:extLst>
                    <a:ext uri="{A12FA001-AC4F-418D-AE19-62706E023703}">
                      <ahyp:hlinkClr xmlns:ahyp="http://schemas.microsoft.com/office/drawing/2018/hyperlinkcolor" val="tx"/>
                    </a:ext>
                  </a:extLst>
                </a:hlinkClick>
              </a:rPr>
              <a:t>https://airtable.com/shrzpjIXYTansb0yW/tblKSKJ4TkJGIvKzs</a:t>
            </a:r>
            <a:endParaRPr lang="tr-TR" sz="2800" u="sng" dirty="0">
              <a:solidFill>
                <a:schemeClr val="tx1"/>
              </a:solidFill>
              <a:latin typeface="Lato Light" charset="0"/>
              <a:ea typeface="Lato Light" charset="0"/>
              <a:cs typeface="Lato Light" charset="0"/>
            </a:endParaRPr>
          </a:p>
          <a:p>
            <a:pPr algn="l">
              <a:lnSpc>
                <a:spcPct val="150000"/>
              </a:lnSpc>
            </a:pPr>
            <a:endParaRPr lang="en-US" u="sng" dirty="0">
              <a:solidFill>
                <a:schemeClr val="tx1"/>
              </a:solidFill>
              <a:latin typeface="Lato Light" charset="0"/>
              <a:ea typeface="Lato Light" charset="0"/>
              <a:cs typeface="Lato Light" charset="0"/>
            </a:endParaRPr>
          </a:p>
        </p:txBody>
      </p:sp>
    </p:spTree>
    <p:extLst>
      <p:ext uri="{BB962C8B-B14F-4D97-AF65-F5344CB8AC3E}">
        <p14:creationId xmlns:p14="http://schemas.microsoft.com/office/powerpoint/2010/main" val="23079017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 name="Rectangle 108">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CB62A806-4472-44CF-A5D9-E90712776BD8}"/>
              </a:ext>
            </a:extLst>
          </p:cNvPr>
          <p:cNvPicPr>
            <a:picLocks noChangeAspect="1"/>
          </p:cNvPicPr>
          <p:nvPr/>
        </p:nvPicPr>
        <p:blipFill rotWithShape="1">
          <a:blip r:embed="rId3"/>
          <a:srcRect l="13" r="2" b="2"/>
          <a:stretch/>
        </p:blipFill>
        <p:spPr>
          <a:xfrm>
            <a:off x="838200" y="754148"/>
            <a:ext cx="10515600" cy="4995575"/>
          </a:xfrm>
          <a:prstGeom prst="rect">
            <a:avLst/>
          </a:prstGeom>
        </p:spPr>
      </p:pic>
      <p:cxnSp>
        <p:nvCxnSpPr>
          <p:cNvPr id="115" name="Straight Connector 114">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6394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F3B62D1D-41C8-4031-A6FF-B36E97559983}"/>
              </a:ext>
            </a:extLst>
          </p:cNvPr>
          <p:cNvPicPr>
            <a:picLocks noChangeAspect="1"/>
          </p:cNvPicPr>
          <p:nvPr/>
        </p:nvPicPr>
        <p:blipFill rotWithShape="1">
          <a:blip r:embed="rId3"/>
          <a:srcRect l="540" r="1" b="1"/>
          <a:stretch/>
        </p:blipFill>
        <p:spPr>
          <a:xfrm>
            <a:off x="838200" y="754148"/>
            <a:ext cx="10515600" cy="4995575"/>
          </a:xfrm>
          <a:prstGeom prst="rect">
            <a:avLst/>
          </a:prstGeom>
        </p:spPr>
      </p:pic>
      <p:cxnSp>
        <p:nvCxnSpPr>
          <p:cNvPr id="126" name="Straight Connector 125">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4995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1" name="Rectangle 130">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8693CDF7-E25F-46BC-95A2-0808CB1B095A}"/>
              </a:ext>
            </a:extLst>
          </p:cNvPr>
          <p:cNvPicPr>
            <a:picLocks noChangeAspect="1"/>
          </p:cNvPicPr>
          <p:nvPr/>
        </p:nvPicPr>
        <p:blipFill rotWithShape="1">
          <a:blip r:embed="rId3"/>
          <a:srcRect r="4223" b="-1"/>
          <a:stretch/>
        </p:blipFill>
        <p:spPr>
          <a:xfrm>
            <a:off x="838200" y="754148"/>
            <a:ext cx="10515600" cy="4995575"/>
          </a:xfrm>
          <a:prstGeom prst="rect">
            <a:avLst/>
          </a:prstGeom>
        </p:spPr>
      </p:pic>
      <p:cxnSp>
        <p:nvCxnSpPr>
          <p:cNvPr id="137" name="Straight Connector 136">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9515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F6254B46-D568-465C-AC93-A47A7140460B}"/>
              </a:ext>
            </a:extLst>
          </p:cNvPr>
          <p:cNvPicPr>
            <a:picLocks noChangeAspect="1"/>
          </p:cNvPicPr>
          <p:nvPr/>
        </p:nvPicPr>
        <p:blipFill rotWithShape="1">
          <a:blip r:embed="rId3"/>
          <a:srcRect l="13" r="2" b="2"/>
          <a:stretch/>
        </p:blipFill>
        <p:spPr>
          <a:xfrm>
            <a:off x="838200" y="754148"/>
            <a:ext cx="10515600" cy="4995575"/>
          </a:xfrm>
          <a:prstGeom prst="rect">
            <a:avLst/>
          </a:prstGeom>
        </p:spPr>
      </p:pic>
      <p:cxnSp>
        <p:nvCxnSpPr>
          <p:cNvPr id="84" name="Straight Connector 83">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87613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2"/>
          <p:cNvSpPr txBox="1">
            <a:spLocks/>
          </p:cNvSpPr>
          <p:nvPr/>
        </p:nvSpPr>
        <p:spPr>
          <a:xfrm>
            <a:off x="5107937" y="1263112"/>
            <a:ext cx="6749731" cy="5003327"/>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1400" dirty="0">
                <a:solidFill>
                  <a:schemeClr val="tx1"/>
                </a:solidFill>
                <a:latin typeface="Lato Light" charset="0"/>
                <a:ea typeface="Lato Light" charset="0"/>
                <a:cs typeface="Lato Light" charset="0"/>
              </a:rPr>
              <a:t>Brand awareness is the main reason why marketers use social media. When creating brand awareness this leads to increased sales as more sales increase the proportion of the brand in the market</a:t>
            </a:r>
            <a:r>
              <a:rPr lang="tr-TR" sz="1400" dirty="0">
                <a:solidFill>
                  <a:schemeClr val="tx1"/>
                </a:solidFill>
                <a:latin typeface="Lato Light" charset="0"/>
                <a:ea typeface="Lato Light" charset="0"/>
                <a:cs typeface="Lato Light" charset="0"/>
              </a:rPr>
              <a:t>.</a:t>
            </a:r>
            <a:r>
              <a:rPr lang="en-US" sz="1400" dirty="0">
                <a:solidFill>
                  <a:schemeClr val="tx1"/>
                </a:solidFill>
                <a:latin typeface="Lato Light" charset="0"/>
                <a:ea typeface="Lato Light" charset="0"/>
                <a:cs typeface="Lato Light" charset="0"/>
              </a:rPr>
              <a:t> Social media is one of the best places to attract consumer attention because the average person spends approximately two hours on social media daily for this reason it is necessary to focus on Develop brand awareness by creating original content, custom promotions aimed at a custom audience, potential stereotyping, product development based on social insights, and communication strategies adapted to social demographic characteristics of interest.</a:t>
            </a:r>
            <a:br>
              <a:rPr lang="tr-TR" sz="1400" dirty="0">
                <a:solidFill>
                  <a:schemeClr val="tx1"/>
                </a:solidFill>
                <a:latin typeface="Lato Light" charset="0"/>
                <a:ea typeface="Lato Light" charset="0"/>
                <a:cs typeface="Lato Light" charset="0"/>
              </a:rPr>
            </a:br>
            <a:r>
              <a:rPr lang="en-US" sz="1400" b="1" dirty="0"/>
              <a:t>Potential metrics to measure brand awareness:</a:t>
            </a:r>
            <a:br>
              <a:rPr lang="tr-TR" sz="1400" dirty="0">
                <a:solidFill>
                  <a:schemeClr val="tx1"/>
                </a:solidFill>
                <a:latin typeface="Lato Light" charset="0"/>
                <a:ea typeface="Lato Light" charset="0"/>
                <a:cs typeface="Lato Light" charset="0"/>
              </a:rPr>
            </a:br>
            <a:r>
              <a:rPr lang="ar-SY" sz="1400" dirty="0">
                <a:solidFill>
                  <a:schemeClr val="tx1"/>
                </a:solidFill>
                <a:latin typeface="Lato Light" charset="0"/>
                <a:ea typeface="Lato Light" charset="0"/>
                <a:cs typeface="Lato Light" charset="0"/>
              </a:rPr>
              <a:t> </a:t>
            </a:r>
            <a:r>
              <a:rPr lang="tr-TR" sz="1400" dirty="0">
                <a:solidFill>
                  <a:schemeClr val="tx1"/>
                </a:solidFill>
                <a:latin typeface="Lato Light" charset="0"/>
                <a:ea typeface="Lato Light" charset="0"/>
                <a:cs typeface="Lato Light" charset="0"/>
              </a:rPr>
              <a:t>1- </a:t>
            </a:r>
            <a:r>
              <a:rPr lang="en-US" sz="1400" dirty="0">
                <a:solidFill>
                  <a:schemeClr val="tx1"/>
                </a:solidFill>
                <a:latin typeface="Lato Light" charset="0"/>
                <a:ea typeface="Lato Light" charset="0"/>
                <a:cs typeface="Lato Light" charset="0"/>
              </a:rPr>
              <a:t> Number of followers - How many people can you reach?</a:t>
            </a:r>
            <a:endParaRPr lang="tr-TR" sz="1400" dirty="0">
              <a:solidFill>
                <a:schemeClr val="tx1"/>
              </a:solidFill>
              <a:latin typeface="Lato Light" charset="0"/>
              <a:ea typeface="Lato Light" charset="0"/>
              <a:cs typeface="Lato Light" charset="0"/>
            </a:endParaRPr>
          </a:p>
          <a:p>
            <a:pPr marL="230188" indent="-230188" algn="l">
              <a:lnSpc>
                <a:spcPct val="150000"/>
              </a:lnSpc>
            </a:pPr>
            <a:r>
              <a:rPr lang="ar-SY" sz="1400" dirty="0">
                <a:solidFill>
                  <a:schemeClr val="tx1"/>
                </a:solidFill>
                <a:latin typeface="Lato Light" charset="0"/>
                <a:ea typeface="Lato Light" charset="0"/>
                <a:cs typeface="Lato Light" charset="0"/>
              </a:rPr>
              <a:t> </a:t>
            </a:r>
            <a:r>
              <a:rPr lang="tr-TR" sz="1400" dirty="0">
                <a:solidFill>
                  <a:schemeClr val="tx1"/>
                </a:solidFill>
                <a:latin typeface="Lato Light" charset="0"/>
                <a:ea typeface="Lato Light" charset="0"/>
                <a:cs typeface="Lato Light" charset="0"/>
              </a:rPr>
              <a:t>2- </a:t>
            </a:r>
            <a:r>
              <a:rPr lang="en-US" sz="1400" dirty="0">
                <a:solidFill>
                  <a:schemeClr val="tx1"/>
                </a:solidFill>
                <a:latin typeface="Lato Light" charset="0"/>
                <a:ea typeface="Lato Light" charset="0"/>
                <a:cs typeface="Lato Light" charset="0"/>
              </a:rPr>
              <a:t>Access to your social media posts - How many people arrive every day / week / month?</a:t>
            </a:r>
            <a:endParaRPr lang="tr-TR" sz="1400" dirty="0">
              <a:solidFill>
                <a:schemeClr val="tx1"/>
              </a:solidFill>
              <a:latin typeface="Lato Light" charset="0"/>
              <a:ea typeface="Lato Light" charset="0"/>
              <a:cs typeface="Lato Light" charset="0"/>
            </a:endParaRPr>
          </a:p>
          <a:p>
            <a:pPr marL="230188" indent="-230188" algn="l">
              <a:lnSpc>
                <a:spcPct val="150000"/>
              </a:lnSpc>
            </a:pPr>
            <a:r>
              <a:rPr lang="ar-SY" sz="1400" dirty="0">
                <a:solidFill>
                  <a:schemeClr val="tx1"/>
                </a:solidFill>
                <a:latin typeface="Lato Light" charset="0"/>
                <a:ea typeface="Lato Light" charset="0"/>
                <a:cs typeface="Lato Light" charset="0"/>
              </a:rPr>
              <a:t> </a:t>
            </a:r>
            <a:r>
              <a:rPr lang="tr-TR" sz="1400" dirty="0">
                <a:solidFill>
                  <a:schemeClr val="tx1"/>
                </a:solidFill>
                <a:latin typeface="Lato Light" charset="0"/>
                <a:ea typeface="Lato Light" charset="0"/>
                <a:cs typeface="Lato Light" charset="0"/>
              </a:rPr>
              <a:t>3- </a:t>
            </a:r>
            <a:r>
              <a:rPr lang="en-US" sz="1400" dirty="0">
                <a:solidFill>
                  <a:schemeClr val="tx1"/>
                </a:solidFill>
                <a:latin typeface="Lato Light" charset="0"/>
                <a:ea typeface="Lato Light" charset="0"/>
                <a:cs typeface="Lato Light" charset="0"/>
              </a:rPr>
              <a:t>Mentions, sharing, and conversations - How many people talk about </a:t>
            </a:r>
            <a:r>
              <a:rPr lang="tr-TR" sz="1400" dirty="0">
                <a:solidFill>
                  <a:schemeClr val="tx1"/>
                </a:solidFill>
                <a:latin typeface="Lato Light" charset="0"/>
                <a:ea typeface="Lato Light" charset="0"/>
                <a:cs typeface="Lato Light" charset="0"/>
              </a:rPr>
              <a:t>our</a:t>
            </a:r>
            <a:r>
              <a:rPr lang="en-US" sz="1400" dirty="0">
                <a:solidFill>
                  <a:schemeClr val="tx1"/>
                </a:solidFill>
                <a:latin typeface="Lato Light" charset="0"/>
                <a:ea typeface="Lato Light" charset="0"/>
                <a:cs typeface="Lato Light" charset="0"/>
              </a:rPr>
              <a:t> brand or share </a:t>
            </a:r>
            <a:r>
              <a:rPr lang="tr-TR" sz="1400" dirty="0">
                <a:solidFill>
                  <a:schemeClr val="tx1"/>
                </a:solidFill>
                <a:latin typeface="Lato Light" charset="0"/>
                <a:ea typeface="Lato Light" charset="0"/>
                <a:cs typeface="Lato Light" charset="0"/>
              </a:rPr>
              <a:t>our</a:t>
            </a:r>
            <a:r>
              <a:rPr lang="en-US" sz="1400" dirty="0">
                <a:solidFill>
                  <a:schemeClr val="tx1"/>
                </a:solidFill>
                <a:latin typeface="Lato Light" charset="0"/>
                <a:ea typeface="Lato Light" charset="0"/>
                <a:cs typeface="Lato Light" charset="0"/>
              </a:rPr>
              <a:t> posts on social media?</a:t>
            </a:r>
          </a:p>
        </p:txBody>
      </p:sp>
      <p:grpSp>
        <p:nvGrpSpPr>
          <p:cNvPr id="7" name="Group 6"/>
          <p:cNvGrpSpPr/>
          <p:nvPr/>
        </p:nvGrpSpPr>
        <p:grpSpPr>
          <a:xfrm>
            <a:off x="2990884" y="2070213"/>
            <a:ext cx="584200" cy="3413287"/>
            <a:chOff x="6003993" y="4230875"/>
            <a:chExt cx="1168400" cy="6826574"/>
          </a:xfrm>
        </p:grpSpPr>
        <p:cxnSp>
          <p:nvCxnSpPr>
            <p:cNvPr id="6" name="Straight Connector 5"/>
            <p:cNvCxnSpPr/>
            <p:nvPr/>
          </p:nvCxnSpPr>
          <p:spPr>
            <a:xfrm>
              <a:off x="6003993" y="11057449"/>
              <a:ext cx="11684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003993" y="4230875"/>
              <a:ext cx="11684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8251EA9-ADCA-4E7B-AB52-7200B45FBB72}"/>
              </a:ext>
            </a:extLst>
          </p:cNvPr>
          <p:cNvGrpSpPr/>
          <p:nvPr/>
        </p:nvGrpSpPr>
        <p:grpSpPr>
          <a:xfrm>
            <a:off x="960617" y="1694676"/>
            <a:ext cx="3924300" cy="4140200"/>
            <a:chOff x="1320835" y="1694676"/>
            <a:chExt cx="3924300" cy="4140200"/>
          </a:xfrm>
        </p:grpSpPr>
        <p:sp>
          <p:nvSpPr>
            <p:cNvPr id="4" name="Rectangle 3"/>
            <p:cNvSpPr/>
            <p:nvPr/>
          </p:nvSpPr>
          <p:spPr>
            <a:xfrm>
              <a:off x="1320835" y="1694676"/>
              <a:ext cx="3924300" cy="4140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TextBox 29"/>
            <p:cNvSpPr txBox="1"/>
            <p:nvPr/>
          </p:nvSpPr>
          <p:spPr>
            <a:xfrm>
              <a:off x="1543855" y="2151881"/>
              <a:ext cx="3524179" cy="2949718"/>
            </a:xfrm>
            <a:prstGeom prst="rect">
              <a:avLst/>
            </a:prstGeom>
            <a:noFill/>
          </p:spPr>
          <p:txBody>
            <a:bodyPr wrap="square" rtlCol="0">
              <a:spAutoFit/>
            </a:bodyPr>
            <a:lstStyle/>
            <a:p>
              <a:pPr algn="ctr">
                <a:lnSpc>
                  <a:spcPct val="150000"/>
                </a:lnSpc>
              </a:pPr>
              <a:r>
                <a:rPr lang="en-US" sz="3200" b="1" dirty="0">
                  <a:solidFill>
                    <a:schemeClr val="tx2"/>
                  </a:solidFill>
                  <a:latin typeface="Lato Black" charset="0"/>
                  <a:ea typeface="Lato Black" charset="0"/>
                  <a:cs typeface="Lato Black" charset="0"/>
                </a:rPr>
                <a:t>When creating brand awareness this leads to increased sales</a:t>
              </a:r>
            </a:p>
          </p:txBody>
        </p:sp>
      </p:grpSp>
      <p:sp>
        <p:nvSpPr>
          <p:cNvPr id="22" name="TextBox 21"/>
          <p:cNvSpPr txBox="1"/>
          <p:nvPr/>
        </p:nvSpPr>
        <p:spPr>
          <a:xfrm>
            <a:off x="3330159" y="330717"/>
            <a:ext cx="5531689" cy="600156"/>
          </a:xfrm>
          <a:prstGeom prst="rect">
            <a:avLst/>
          </a:prstGeom>
          <a:noFill/>
        </p:spPr>
        <p:txBody>
          <a:bodyPr wrap="none" lIns="45711" tIns="22856" rIns="45711" bIns="22856" rtlCol="0">
            <a:spAutoFit/>
          </a:bodyPr>
          <a:lstStyle/>
          <a:p>
            <a:pPr algn="ctr"/>
            <a:r>
              <a:rPr lang="en-US" sz="3600" dirty="0">
                <a:solidFill>
                  <a:schemeClr val="tx2"/>
                </a:solidFill>
                <a:latin typeface="Lato Black" charset="0"/>
                <a:ea typeface="Lato Black" charset="0"/>
                <a:cs typeface="Lato Black" charset="0"/>
              </a:rPr>
              <a:t>Increase brand awareness</a:t>
            </a:r>
            <a:endParaRPr lang="id-ID" sz="3600" b="1" dirty="0">
              <a:solidFill>
                <a:schemeClr val="tx2"/>
              </a:solidFill>
              <a:latin typeface="Lato Heavy" charset="0"/>
              <a:ea typeface="Lato Heavy" charset="0"/>
              <a:cs typeface="Lato Heavy" charset="0"/>
            </a:endParaRPr>
          </a:p>
        </p:txBody>
      </p:sp>
      <p:sp>
        <p:nvSpPr>
          <p:cNvPr id="36" name="Rectangle 35">
            <a:extLst>
              <a:ext uri="{FF2B5EF4-FFF2-40B4-BE49-F238E27FC236}">
                <a16:creationId xmlns:a16="http://schemas.microsoft.com/office/drawing/2014/main" id="{AFEDC44C-AA26-4F21-A42A-946AB3A53A8B}"/>
              </a:ext>
            </a:extLst>
          </p:cNvPr>
          <p:cNvSpPr/>
          <p:nvPr/>
        </p:nvSpPr>
        <p:spPr>
          <a:xfrm>
            <a:off x="1957418" y="2108153"/>
            <a:ext cx="1976615" cy="8307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37" name="Rectangle 36">
            <a:extLst>
              <a:ext uri="{FF2B5EF4-FFF2-40B4-BE49-F238E27FC236}">
                <a16:creationId xmlns:a16="http://schemas.microsoft.com/office/drawing/2014/main" id="{4B2D40F1-31A3-4C62-A48F-74CB220833A3}"/>
              </a:ext>
            </a:extLst>
          </p:cNvPr>
          <p:cNvSpPr/>
          <p:nvPr/>
        </p:nvSpPr>
        <p:spPr>
          <a:xfrm>
            <a:off x="1934459" y="5343626"/>
            <a:ext cx="1976615" cy="8307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grpSp>
        <p:nvGrpSpPr>
          <p:cNvPr id="39" name="Google Shape;4770;p53">
            <a:extLst>
              <a:ext uri="{FF2B5EF4-FFF2-40B4-BE49-F238E27FC236}">
                <a16:creationId xmlns:a16="http://schemas.microsoft.com/office/drawing/2014/main" id="{6BE5AC7C-9140-4192-BB5E-52FF2386274E}"/>
              </a:ext>
            </a:extLst>
          </p:cNvPr>
          <p:cNvGrpSpPr/>
          <p:nvPr/>
        </p:nvGrpSpPr>
        <p:grpSpPr>
          <a:xfrm>
            <a:off x="2945725" y="520628"/>
            <a:ext cx="347688" cy="275750"/>
            <a:chOff x="-62882850" y="1999375"/>
            <a:chExt cx="315850" cy="250500"/>
          </a:xfrm>
        </p:grpSpPr>
        <p:sp>
          <p:nvSpPr>
            <p:cNvPr id="40" name="Google Shape;4771;p53">
              <a:extLst>
                <a:ext uri="{FF2B5EF4-FFF2-40B4-BE49-F238E27FC236}">
                  <a16:creationId xmlns:a16="http://schemas.microsoft.com/office/drawing/2014/main" id="{F1F7DE4E-5FD2-4FF7-BB11-B17C50127E8F}"/>
                </a:ext>
              </a:extLst>
            </p:cNvPr>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772;p53">
              <a:extLst>
                <a:ext uri="{FF2B5EF4-FFF2-40B4-BE49-F238E27FC236}">
                  <a16:creationId xmlns:a16="http://schemas.microsoft.com/office/drawing/2014/main" id="{2306A07D-6347-4EAC-9E5B-7F03FABBB89E}"/>
                </a:ext>
              </a:extLst>
            </p:cNvPr>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058471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ECE76FA0-B77A-456A-BD86-CB516A39E03D}"/>
              </a:ext>
            </a:extLst>
          </p:cNvPr>
          <p:cNvPicPr>
            <a:picLocks noChangeAspect="1"/>
          </p:cNvPicPr>
          <p:nvPr/>
        </p:nvPicPr>
        <p:blipFill rotWithShape="1">
          <a:blip r:embed="rId3"/>
          <a:srcRect t="510"/>
          <a:stretch/>
        </p:blipFill>
        <p:spPr>
          <a:xfrm>
            <a:off x="838200" y="754148"/>
            <a:ext cx="10515600" cy="4995575"/>
          </a:xfrm>
          <a:prstGeom prst="rect">
            <a:avLst/>
          </a:prstGeom>
        </p:spPr>
      </p:pic>
      <p:cxnSp>
        <p:nvCxnSpPr>
          <p:cNvPr id="95" name="Straight Connector 94">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60649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B7D399B8-2BAC-4B2B-97DA-0634BBF8D28F}"/>
              </a:ext>
            </a:extLst>
          </p:cNvPr>
          <p:cNvPicPr>
            <a:picLocks noChangeAspect="1"/>
          </p:cNvPicPr>
          <p:nvPr/>
        </p:nvPicPr>
        <p:blipFill rotWithShape="1">
          <a:blip r:embed="rId3"/>
          <a:srcRect l="13" r="2" b="2"/>
          <a:stretch/>
        </p:blipFill>
        <p:spPr>
          <a:xfrm>
            <a:off x="838200" y="754148"/>
            <a:ext cx="10515600" cy="4995575"/>
          </a:xfrm>
          <a:prstGeom prst="rect">
            <a:avLst/>
          </a:prstGeom>
        </p:spPr>
      </p:pic>
      <p:cxnSp>
        <p:nvCxnSpPr>
          <p:cNvPr id="84" name="Straight Connector 83">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3446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15" b="7815"/>
          <a:stretch>
            <a:fillRect/>
          </a:stretch>
        </p:blipFill>
        <p:spPr/>
      </p:pic>
      <p:sp>
        <p:nvSpPr>
          <p:cNvPr id="26" name="Rectangle 25"/>
          <p:cNvSpPr/>
          <p:nvPr/>
        </p:nvSpPr>
        <p:spPr>
          <a:xfrm>
            <a:off x="1587" y="0"/>
            <a:ext cx="12188825" cy="6858000"/>
          </a:xfrm>
          <a:prstGeom prst="rect">
            <a:avLst/>
          </a:prstGeom>
          <a:gradFill flip="none" rotWithShape="1">
            <a:gsLst>
              <a:gs pos="22000">
                <a:srgbClr val="001334">
                  <a:alpha val="86000"/>
                </a:srgbClr>
              </a:gs>
              <a:gs pos="88000">
                <a:srgbClr val="002060">
                  <a:alpha val="78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TextBox 18"/>
          <p:cNvSpPr txBox="1"/>
          <p:nvPr/>
        </p:nvSpPr>
        <p:spPr>
          <a:xfrm>
            <a:off x="780366" y="2714288"/>
            <a:ext cx="10909127" cy="2077484"/>
          </a:xfrm>
          <a:prstGeom prst="rect">
            <a:avLst/>
          </a:prstGeom>
          <a:noFill/>
        </p:spPr>
        <p:txBody>
          <a:bodyPr wrap="square" lIns="45711" tIns="22856" rIns="45711" bIns="22856" rtlCol="0">
            <a:spAutoFit/>
          </a:bodyPr>
          <a:lstStyle/>
          <a:p>
            <a:pPr algn="ctr"/>
            <a:r>
              <a:rPr lang="tr-TR" sz="4400" b="1" dirty="0">
                <a:solidFill>
                  <a:schemeClr val="bg1"/>
                </a:solidFill>
                <a:latin typeface="Lato" charset="0"/>
                <a:ea typeface="Lato" charset="0"/>
                <a:cs typeface="Lato" charset="0"/>
              </a:rPr>
              <a:t>7&amp;8 - </a:t>
            </a:r>
            <a:r>
              <a:rPr lang="en-US" sz="4400" b="1" dirty="0">
                <a:solidFill>
                  <a:schemeClr val="bg1"/>
                </a:solidFill>
                <a:latin typeface="Lato" charset="0"/>
                <a:ea typeface="Lato" charset="0"/>
                <a:cs typeface="Lato" charset="0"/>
              </a:rPr>
              <a:t>Define the </a:t>
            </a:r>
            <a:r>
              <a:rPr lang="en-US" sz="4400" b="1" dirty="0">
                <a:solidFill>
                  <a:schemeClr val="accent1"/>
                </a:solidFill>
                <a:latin typeface="Lato" charset="0"/>
                <a:ea typeface="Lato" charset="0"/>
                <a:cs typeface="Lato" charset="0"/>
              </a:rPr>
              <a:t>KPI</a:t>
            </a:r>
            <a:r>
              <a:rPr lang="tr-TR" sz="4400" b="1" dirty="0">
                <a:solidFill>
                  <a:schemeClr val="accent1"/>
                </a:solidFill>
                <a:latin typeface="Lato" charset="0"/>
                <a:ea typeface="Lato" charset="0"/>
                <a:cs typeface="Lato" charset="0"/>
              </a:rPr>
              <a:t> </a:t>
            </a:r>
            <a:r>
              <a:rPr lang="tr-TR" sz="4400" b="1" dirty="0">
                <a:solidFill>
                  <a:schemeClr val="bg1"/>
                </a:solidFill>
                <a:latin typeface="Lato" charset="0"/>
                <a:ea typeface="Lato" charset="0"/>
                <a:cs typeface="Lato" charset="0"/>
              </a:rPr>
              <a:t>&amp; </a:t>
            </a:r>
            <a:r>
              <a:rPr lang="en-US" sz="4400" b="1" dirty="0">
                <a:solidFill>
                  <a:schemeClr val="bg1"/>
                </a:solidFill>
                <a:latin typeface="Lato" charset="0"/>
                <a:ea typeface="Lato" charset="0"/>
                <a:cs typeface="Lato" charset="0"/>
              </a:rPr>
              <a:t>the tools used to </a:t>
            </a:r>
            <a:r>
              <a:rPr lang="en-US" sz="4400" b="1" dirty="0">
                <a:solidFill>
                  <a:schemeClr val="accent1"/>
                </a:solidFill>
                <a:latin typeface="Lato" charset="0"/>
                <a:ea typeface="Lato" charset="0"/>
                <a:cs typeface="Lato" charset="0"/>
              </a:rPr>
              <a:t>measure the KPI</a:t>
            </a:r>
          </a:p>
          <a:p>
            <a:pPr algn="ctr"/>
            <a:endParaRPr lang="en-US" sz="4400" b="1" dirty="0">
              <a:solidFill>
                <a:schemeClr val="bg1"/>
              </a:solidFill>
              <a:latin typeface="Lato" charset="0"/>
              <a:ea typeface="Lato" charset="0"/>
              <a:cs typeface="Lato" charset="0"/>
            </a:endParaRPr>
          </a:p>
        </p:txBody>
      </p:sp>
    </p:spTree>
    <p:extLst>
      <p:ext uri="{BB962C8B-B14F-4D97-AF65-F5344CB8AC3E}">
        <p14:creationId xmlns:p14="http://schemas.microsoft.com/office/powerpoint/2010/main" val="28587898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icture containing toy, table&#10;&#10;Description automatically generated">
            <a:extLst>
              <a:ext uri="{FF2B5EF4-FFF2-40B4-BE49-F238E27FC236}">
                <a16:creationId xmlns:a16="http://schemas.microsoft.com/office/drawing/2014/main" id="{04A9E3D1-EB93-4D9C-A704-C6EDD166449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1167" y1="38333" x2="45333" y2="38500"/>
                        <a14:foregroundMark x1="35333" y1="51833" x2="28667" y2="51667"/>
                        <a14:foregroundMark x1="39333" y1="51000" x2="44500" y2="46833"/>
                        <a14:foregroundMark x1="39167" y1="50500" x2="33667" y2="45833"/>
                      </a14:backgroundRemoval>
                    </a14:imgEffect>
                  </a14:imgLayer>
                </a14:imgProps>
              </a:ext>
              <a:ext uri="{28A0092B-C50C-407E-A947-70E740481C1C}">
                <a14:useLocalDpi xmlns:a14="http://schemas.microsoft.com/office/drawing/2010/main" val="0"/>
              </a:ext>
            </a:extLst>
          </a:blip>
          <a:srcRect t="4803" r="2" b="10342"/>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75" name="Freeform: Shape 74">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Freeform: Shape 76">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p:cNvSpPr txBox="1"/>
          <p:nvPr/>
        </p:nvSpPr>
        <p:spPr>
          <a:xfrm>
            <a:off x="477981" y="1122363"/>
            <a:ext cx="4023360" cy="3204134"/>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4800" b="1" dirty="0">
                <a:latin typeface="+mj-lt"/>
                <a:ea typeface="+mj-ea"/>
                <a:cs typeface="+mj-cs"/>
              </a:rPr>
              <a:t>The link for the full Base of Social Media Plan Step - 8 &amp; 9 KPI</a:t>
            </a:r>
          </a:p>
        </p:txBody>
      </p:sp>
      <p:sp>
        <p:nvSpPr>
          <p:cNvPr id="79" name="Rectangle 7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Subtitle 2"/>
          <p:cNvSpPr txBox="1">
            <a:spLocks/>
          </p:cNvSpPr>
          <p:nvPr/>
        </p:nvSpPr>
        <p:spPr>
          <a:xfrm>
            <a:off x="274134" y="4585184"/>
            <a:ext cx="4345992" cy="114900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en-US" dirty="0">
                <a:solidFill>
                  <a:schemeClr val="tx1"/>
                </a:solidFill>
                <a:latin typeface="Lato Light" charset="0"/>
                <a:ea typeface="Lato Light" charset="0"/>
                <a:cs typeface="Lato Light" charset="0"/>
                <a:hlinkClick r:id="rId5">
                  <a:extLst>
                    <a:ext uri="{A12FA001-AC4F-418D-AE19-62706E023703}">
                      <ahyp:hlinkClr xmlns:ahyp="http://schemas.microsoft.com/office/drawing/2018/hyperlinkcolor" val="tx"/>
                    </a:ext>
                  </a:extLst>
                </a:hlinkClick>
              </a:rPr>
              <a:t>https://airtable.com/shreDM4i14f59xW8t</a:t>
            </a:r>
            <a:endParaRPr lang="tr-TR" dirty="0">
              <a:solidFill>
                <a:schemeClr val="tx1"/>
              </a:solidFill>
              <a:latin typeface="Lato Light" charset="0"/>
              <a:ea typeface="Lato Light" charset="0"/>
              <a:cs typeface="Lato Light" charset="0"/>
            </a:endParaRPr>
          </a:p>
        </p:txBody>
      </p:sp>
    </p:spTree>
    <p:extLst>
      <p:ext uri="{BB962C8B-B14F-4D97-AF65-F5344CB8AC3E}">
        <p14:creationId xmlns:p14="http://schemas.microsoft.com/office/powerpoint/2010/main" val="37142043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social media post&#10;&#10;Description automatically generated">
            <a:extLst>
              <a:ext uri="{FF2B5EF4-FFF2-40B4-BE49-F238E27FC236}">
                <a16:creationId xmlns:a16="http://schemas.microsoft.com/office/drawing/2014/main" id="{FDF50C90-DF3F-4670-A1A9-781A9F3CD6CD}"/>
              </a:ext>
            </a:extLst>
          </p:cNvPr>
          <p:cNvPicPr>
            <a:picLocks noChangeAspect="1"/>
          </p:cNvPicPr>
          <p:nvPr/>
        </p:nvPicPr>
        <p:blipFill rotWithShape="1">
          <a:blip r:embed="rId3"/>
          <a:srcRect l="13" r="2" b="2"/>
          <a:stretch/>
        </p:blipFill>
        <p:spPr>
          <a:xfrm>
            <a:off x="838200" y="754148"/>
            <a:ext cx="10515600" cy="4995575"/>
          </a:xfrm>
          <a:prstGeom prst="rect">
            <a:avLst/>
          </a:prstGeom>
        </p:spPr>
      </p:pic>
      <p:cxnSp>
        <p:nvCxnSpPr>
          <p:cNvPr id="106" name="Straight Connector 105">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8398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2"/>
          <p:cNvSpPr txBox="1">
            <a:spLocks/>
          </p:cNvSpPr>
          <p:nvPr/>
        </p:nvSpPr>
        <p:spPr>
          <a:xfrm>
            <a:off x="5107937" y="1484785"/>
            <a:ext cx="6749731" cy="4852517"/>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1400" dirty="0">
                <a:solidFill>
                  <a:schemeClr val="tx1"/>
                </a:solidFill>
                <a:latin typeface="Lato Light" charset="0"/>
                <a:ea typeface="Lato Light" charset="0"/>
                <a:cs typeface="Lato Light" charset="0"/>
              </a:rPr>
              <a:t>When our brand has a presence on social media, we have the advantage of attracting visitors to our website, who may turn to our customers. Out of every five marketers on social media, three of them work to distribute their content and increase traffic to their sites. For example, a team at HubSpot was able to increase their blog traffic by 241% over an eight-month period through social media.</a:t>
            </a:r>
            <a:endParaRPr lang="ar-SY" sz="1400" dirty="0">
              <a:solidFill>
                <a:schemeClr val="tx1"/>
              </a:solidFill>
              <a:latin typeface="Lato Light" charset="0"/>
              <a:ea typeface="Lato Light" charset="0"/>
              <a:cs typeface="Lato Light" charset="0"/>
            </a:endParaRPr>
          </a:p>
          <a:p>
            <a:pPr algn="l">
              <a:lnSpc>
                <a:spcPct val="150000"/>
              </a:lnSpc>
            </a:pPr>
            <a:r>
              <a:rPr lang="en-US" sz="1400" b="1" dirty="0"/>
              <a:t>Potential metrics to measure traffic:</a:t>
            </a:r>
          </a:p>
          <a:p>
            <a:pPr algn="l">
              <a:lnSpc>
                <a:spcPct val="150000"/>
              </a:lnSpc>
            </a:pPr>
            <a:r>
              <a:rPr lang="tr-TR" sz="1400" dirty="0">
                <a:solidFill>
                  <a:schemeClr val="tx1"/>
                </a:solidFill>
                <a:latin typeface="Lato Light" charset="0"/>
                <a:ea typeface="Lato Light" charset="0"/>
                <a:cs typeface="Lato Light" charset="0"/>
              </a:rPr>
              <a:t>  1- </a:t>
            </a:r>
            <a:r>
              <a:rPr lang="en-US" sz="1400" dirty="0">
                <a:solidFill>
                  <a:schemeClr val="tx1"/>
                </a:solidFill>
                <a:latin typeface="Lato Light" charset="0"/>
                <a:ea typeface="Lato Light" charset="0"/>
                <a:cs typeface="Lato Light" charset="0"/>
              </a:rPr>
              <a:t>Traffic from social media - How many visitors are coming from social media?</a:t>
            </a:r>
            <a:endParaRPr lang="tr-TR" sz="1400" dirty="0">
              <a:solidFill>
                <a:schemeClr val="tx1"/>
              </a:solidFill>
              <a:latin typeface="Lato Light" charset="0"/>
              <a:ea typeface="Lato Light" charset="0"/>
              <a:cs typeface="Lato Light" charset="0"/>
            </a:endParaRPr>
          </a:p>
          <a:p>
            <a:pPr marL="285750" indent="-285750" algn="l">
              <a:lnSpc>
                <a:spcPct val="150000"/>
              </a:lnSpc>
            </a:pPr>
            <a:r>
              <a:rPr lang="tr-TR" sz="1400" dirty="0">
                <a:solidFill>
                  <a:schemeClr val="tx1"/>
                </a:solidFill>
                <a:latin typeface="Lato Light" charset="0"/>
                <a:ea typeface="Lato Light" charset="0"/>
                <a:cs typeface="Lato Light" charset="0"/>
              </a:rPr>
              <a:t>  2-</a:t>
            </a:r>
            <a:r>
              <a:rPr lang="en-US" sz="1400" dirty="0">
                <a:solidFill>
                  <a:schemeClr val="tx1"/>
                </a:solidFill>
                <a:latin typeface="Lato Light" charset="0"/>
                <a:ea typeface="Lato Light" charset="0"/>
                <a:cs typeface="Lato Light" charset="0"/>
              </a:rPr>
              <a:t> Clicks on our social media posts - How good are the comments on our social media posts, and how many clicks on these posts?</a:t>
            </a:r>
            <a:endParaRPr lang="tr-TR" sz="1400" dirty="0">
              <a:solidFill>
                <a:schemeClr val="tx1"/>
              </a:solidFill>
              <a:latin typeface="Lato Light" charset="0"/>
              <a:ea typeface="Lato Light" charset="0"/>
              <a:cs typeface="Lato Light" charset="0"/>
            </a:endParaRPr>
          </a:p>
          <a:p>
            <a:pPr marL="285750" indent="-285750" algn="l">
              <a:lnSpc>
                <a:spcPct val="150000"/>
              </a:lnSpc>
            </a:pPr>
            <a:r>
              <a:rPr lang="tr-TR" sz="1400" dirty="0">
                <a:solidFill>
                  <a:schemeClr val="tx1"/>
                </a:solidFill>
                <a:latin typeface="Lato Light" charset="0"/>
                <a:ea typeface="Lato Light" charset="0"/>
                <a:cs typeface="Lato Light" charset="0"/>
              </a:rPr>
              <a:t>  3- </a:t>
            </a:r>
            <a:r>
              <a:rPr lang="en-US" sz="1400" dirty="0">
                <a:solidFill>
                  <a:schemeClr val="tx1"/>
                </a:solidFill>
                <a:latin typeface="Lato Light" charset="0"/>
                <a:ea typeface="Lato Light" charset="0"/>
                <a:cs typeface="Lato Light" charset="0"/>
              </a:rPr>
              <a:t>Total traffic - how much traffic does social media represent on our site?</a:t>
            </a:r>
            <a:endParaRPr lang="ar-SY" sz="1400" dirty="0">
              <a:solidFill>
                <a:schemeClr val="tx1"/>
              </a:solidFill>
              <a:latin typeface="Lato Light" charset="0"/>
              <a:ea typeface="Lato Light" charset="0"/>
              <a:cs typeface="Lato Light" charset="0"/>
            </a:endParaRPr>
          </a:p>
          <a:p>
            <a:pPr marL="285750" indent="-285750" algn="l">
              <a:lnSpc>
                <a:spcPct val="150000"/>
              </a:lnSpc>
            </a:pPr>
            <a:r>
              <a:rPr lang="en-US" sz="1400" b="1" dirty="0"/>
              <a:t>How to measure traffic to your website:</a:t>
            </a:r>
          </a:p>
          <a:p>
            <a:pPr marL="55563" indent="-55563" algn="l">
              <a:lnSpc>
                <a:spcPct val="150000"/>
              </a:lnSpc>
            </a:pPr>
            <a:r>
              <a:rPr lang="ar-SY" sz="1400" dirty="0">
                <a:solidFill>
                  <a:schemeClr val="tx1"/>
                </a:solidFill>
                <a:latin typeface="Lato Light" charset="0"/>
                <a:ea typeface="Lato Light" charset="0"/>
                <a:cs typeface="Lato Light" charset="0"/>
              </a:rPr>
              <a:t> </a:t>
            </a:r>
            <a:r>
              <a:rPr lang="en-US" sz="1400" dirty="0">
                <a:solidFill>
                  <a:schemeClr val="tx1"/>
                </a:solidFill>
                <a:latin typeface="Lato Light" charset="0"/>
                <a:ea typeface="Lato Light" charset="0"/>
                <a:cs typeface="Lato Light" charset="0"/>
              </a:rPr>
              <a:t>Google Analytics can be used because it is one of the easiest tools to track web visits. It provides information about website traffic from various traffic sources, including social media.</a:t>
            </a:r>
          </a:p>
        </p:txBody>
      </p:sp>
      <p:grpSp>
        <p:nvGrpSpPr>
          <p:cNvPr id="7" name="Group 6"/>
          <p:cNvGrpSpPr/>
          <p:nvPr/>
        </p:nvGrpSpPr>
        <p:grpSpPr>
          <a:xfrm>
            <a:off x="2990884" y="2070213"/>
            <a:ext cx="584200" cy="3413287"/>
            <a:chOff x="6003993" y="4230875"/>
            <a:chExt cx="1168400" cy="6826574"/>
          </a:xfrm>
        </p:grpSpPr>
        <p:cxnSp>
          <p:nvCxnSpPr>
            <p:cNvPr id="6" name="Straight Connector 5"/>
            <p:cNvCxnSpPr/>
            <p:nvPr/>
          </p:nvCxnSpPr>
          <p:spPr>
            <a:xfrm>
              <a:off x="6003993" y="11057449"/>
              <a:ext cx="11684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003993" y="4230875"/>
              <a:ext cx="11684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8251EA9-ADCA-4E7B-AB52-7200B45FBB72}"/>
              </a:ext>
            </a:extLst>
          </p:cNvPr>
          <p:cNvGrpSpPr/>
          <p:nvPr/>
        </p:nvGrpSpPr>
        <p:grpSpPr>
          <a:xfrm>
            <a:off x="960617" y="1694676"/>
            <a:ext cx="3924300" cy="4140200"/>
            <a:chOff x="1320835" y="1694676"/>
            <a:chExt cx="3924300" cy="4140200"/>
          </a:xfrm>
        </p:grpSpPr>
        <p:sp>
          <p:nvSpPr>
            <p:cNvPr id="4" name="Rectangle 3"/>
            <p:cNvSpPr/>
            <p:nvPr/>
          </p:nvSpPr>
          <p:spPr>
            <a:xfrm>
              <a:off x="1320835" y="1694676"/>
              <a:ext cx="3924300" cy="4140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TextBox 29"/>
            <p:cNvSpPr txBox="1"/>
            <p:nvPr/>
          </p:nvSpPr>
          <p:spPr>
            <a:xfrm>
              <a:off x="1589012" y="2246748"/>
              <a:ext cx="3524179" cy="2949718"/>
            </a:xfrm>
            <a:prstGeom prst="rect">
              <a:avLst/>
            </a:prstGeom>
            <a:noFill/>
          </p:spPr>
          <p:txBody>
            <a:bodyPr wrap="square" rtlCol="0">
              <a:spAutoFit/>
            </a:bodyPr>
            <a:lstStyle/>
            <a:p>
              <a:pPr algn="ctr">
                <a:lnSpc>
                  <a:spcPct val="150000"/>
                </a:lnSpc>
              </a:pPr>
              <a:r>
                <a:rPr lang="en-US" sz="3200" b="1" dirty="0">
                  <a:solidFill>
                    <a:schemeClr val="tx2"/>
                  </a:solidFill>
                  <a:latin typeface="Lato Black" charset="0"/>
                  <a:ea typeface="Lato Black" charset="0"/>
                  <a:cs typeface="Lato Black" charset="0"/>
                </a:rPr>
                <a:t>advantage of attracting visitors to our website</a:t>
              </a:r>
              <a:r>
                <a:rPr lang="tr-TR" sz="3200" b="1" dirty="0">
                  <a:solidFill>
                    <a:schemeClr val="tx2"/>
                  </a:solidFill>
                  <a:latin typeface="Lato Black" charset="0"/>
                  <a:ea typeface="Lato Black" charset="0"/>
                  <a:cs typeface="Lato Black" charset="0"/>
                </a:rPr>
                <a:t> by social media</a:t>
              </a:r>
              <a:endParaRPr lang="en-US" sz="3200" b="1" dirty="0">
                <a:solidFill>
                  <a:schemeClr val="tx2"/>
                </a:solidFill>
                <a:latin typeface="Lato Black" charset="0"/>
                <a:ea typeface="Lato Black" charset="0"/>
                <a:cs typeface="Lato Black" charset="0"/>
              </a:endParaRPr>
            </a:p>
          </p:txBody>
        </p:sp>
      </p:grpSp>
      <p:sp>
        <p:nvSpPr>
          <p:cNvPr id="22" name="TextBox 21"/>
          <p:cNvSpPr txBox="1"/>
          <p:nvPr/>
        </p:nvSpPr>
        <p:spPr>
          <a:xfrm>
            <a:off x="3213044" y="330717"/>
            <a:ext cx="5765920" cy="600156"/>
          </a:xfrm>
          <a:prstGeom prst="rect">
            <a:avLst/>
          </a:prstGeom>
          <a:noFill/>
        </p:spPr>
        <p:txBody>
          <a:bodyPr wrap="none" lIns="45711" tIns="22856" rIns="45711" bIns="22856" rtlCol="0">
            <a:spAutoFit/>
          </a:bodyPr>
          <a:lstStyle/>
          <a:p>
            <a:pPr algn="ctr"/>
            <a:r>
              <a:rPr lang="en-US" sz="3600" dirty="0">
                <a:solidFill>
                  <a:schemeClr val="tx2"/>
                </a:solidFill>
                <a:latin typeface="Lato Black" charset="0"/>
                <a:ea typeface="Lato Black" charset="0"/>
                <a:cs typeface="Lato Black" charset="0"/>
              </a:rPr>
              <a:t>Drive traffic to our website</a:t>
            </a:r>
            <a:endParaRPr lang="id-ID" sz="3600" b="1" dirty="0">
              <a:solidFill>
                <a:schemeClr val="tx2"/>
              </a:solidFill>
              <a:latin typeface="Lato Heavy" charset="0"/>
              <a:ea typeface="Lato Heavy" charset="0"/>
              <a:cs typeface="Lato Heavy" charset="0"/>
            </a:endParaRPr>
          </a:p>
        </p:txBody>
      </p:sp>
      <p:sp>
        <p:nvSpPr>
          <p:cNvPr id="36" name="Rectangle 35">
            <a:extLst>
              <a:ext uri="{FF2B5EF4-FFF2-40B4-BE49-F238E27FC236}">
                <a16:creationId xmlns:a16="http://schemas.microsoft.com/office/drawing/2014/main" id="{AFEDC44C-AA26-4F21-A42A-946AB3A53A8B}"/>
              </a:ext>
            </a:extLst>
          </p:cNvPr>
          <p:cNvSpPr/>
          <p:nvPr/>
        </p:nvSpPr>
        <p:spPr>
          <a:xfrm>
            <a:off x="1957418" y="2108153"/>
            <a:ext cx="1976615" cy="8307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37" name="Rectangle 36">
            <a:extLst>
              <a:ext uri="{FF2B5EF4-FFF2-40B4-BE49-F238E27FC236}">
                <a16:creationId xmlns:a16="http://schemas.microsoft.com/office/drawing/2014/main" id="{4B2D40F1-31A3-4C62-A48F-74CB220833A3}"/>
              </a:ext>
            </a:extLst>
          </p:cNvPr>
          <p:cNvSpPr/>
          <p:nvPr/>
        </p:nvSpPr>
        <p:spPr>
          <a:xfrm>
            <a:off x="1934459" y="5343626"/>
            <a:ext cx="1976615" cy="8307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33" name="Google Shape;4185;p52">
            <a:extLst>
              <a:ext uri="{FF2B5EF4-FFF2-40B4-BE49-F238E27FC236}">
                <a16:creationId xmlns:a16="http://schemas.microsoft.com/office/drawing/2014/main" id="{EDD48CA0-9403-49A5-B893-6CAE1D5149AD}"/>
              </a:ext>
            </a:extLst>
          </p:cNvPr>
          <p:cNvSpPr/>
          <p:nvPr/>
        </p:nvSpPr>
        <p:spPr>
          <a:xfrm>
            <a:off x="2711115" y="364826"/>
            <a:ext cx="469219" cy="407453"/>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Tree>
    <p:extLst>
      <p:ext uri="{BB962C8B-B14F-4D97-AF65-F5344CB8AC3E}">
        <p14:creationId xmlns:p14="http://schemas.microsoft.com/office/powerpoint/2010/main" val="17037415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2"/>
          <p:cNvSpPr txBox="1">
            <a:spLocks/>
          </p:cNvSpPr>
          <p:nvPr/>
        </p:nvSpPr>
        <p:spPr>
          <a:xfrm>
            <a:off x="5021150" y="1438604"/>
            <a:ext cx="6749731" cy="513259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1400" dirty="0">
                <a:solidFill>
                  <a:schemeClr val="tx1"/>
                </a:solidFill>
                <a:latin typeface="Lato Light" charset="0"/>
                <a:ea typeface="Lato Light" charset="0"/>
                <a:cs typeface="Lato Light" charset="0"/>
              </a:rPr>
              <a:t>There is a point mentioned in the previous slide: When there is good customer service on social media, this helps to increase revenue and customer satisfaction and retention. Moreover, social media algorithms, such as those on Facebook and Instagram, prioritize posts that are highly interactive. If you want people to see your posts on social media, you must produce original and interesting content and respond to your community.</a:t>
            </a:r>
          </a:p>
          <a:p>
            <a:pPr algn="l">
              <a:lnSpc>
                <a:spcPct val="150000"/>
              </a:lnSpc>
            </a:pPr>
            <a:r>
              <a:rPr lang="en-US" sz="1400" b="1" dirty="0"/>
              <a:t>Potential metrics to measure engagement:</a:t>
            </a:r>
          </a:p>
          <a:p>
            <a:pPr marL="341313" indent="-341313" algn="l">
              <a:lnSpc>
                <a:spcPct val="150000"/>
              </a:lnSpc>
            </a:pPr>
            <a:r>
              <a:rPr lang="tr-TR" sz="1400" dirty="0">
                <a:solidFill>
                  <a:schemeClr val="tx1"/>
                </a:solidFill>
                <a:latin typeface="Lato Light" charset="0"/>
                <a:ea typeface="Lato Light" charset="0"/>
                <a:cs typeface="Lato Light" charset="0"/>
              </a:rPr>
              <a:t>  1- </a:t>
            </a:r>
            <a:r>
              <a:rPr lang="en-US" sz="1400" dirty="0">
                <a:solidFill>
                  <a:schemeClr val="tx1"/>
                </a:solidFill>
                <a:latin typeface="Lato Light" charset="0"/>
                <a:ea typeface="Lato Light" charset="0"/>
                <a:cs typeface="Lato Light" charset="0"/>
              </a:rPr>
              <a:t>Likes, shares, and comments per post - How many people interact with our posts on social media?</a:t>
            </a:r>
            <a:r>
              <a:rPr lang="tr-TR" sz="1400" dirty="0">
                <a:solidFill>
                  <a:schemeClr val="tx1"/>
                </a:solidFill>
                <a:latin typeface="Lato Light" charset="0"/>
                <a:ea typeface="Lato Light" charset="0"/>
                <a:cs typeface="Lato Light" charset="0"/>
              </a:rPr>
              <a:t> </a:t>
            </a:r>
            <a:endParaRPr lang="ar-SY" sz="1400" dirty="0">
              <a:solidFill>
                <a:schemeClr val="tx1"/>
              </a:solidFill>
              <a:latin typeface="Lato Light" charset="0"/>
              <a:ea typeface="Lato Light" charset="0"/>
              <a:cs typeface="Lato Light" charset="0"/>
            </a:endParaRPr>
          </a:p>
          <a:p>
            <a:pPr marL="341313" indent="-341313" algn="l">
              <a:lnSpc>
                <a:spcPct val="150000"/>
              </a:lnSpc>
            </a:pPr>
            <a:r>
              <a:rPr lang="ar-SY" sz="1400" dirty="0">
                <a:solidFill>
                  <a:schemeClr val="tx1"/>
                </a:solidFill>
                <a:latin typeface="Lato Light" charset="0"/>
                <a:ea typeface="Lato Light" charset="0"/>
                <a:cs typeface="Lato Light" charset="0"/>
              </a:rPr>
              <a:t> </a:t>
            </a:r>
            <a:r>
              <a:rPr lang="tr-TR" sz="1400" dirty="0">
                <a:solidFill>
                  <a:schemeClr val="tx1"/>
                </a:solidFill>
                <a:latin typeface="Lato Light" charset="0"/>
                <a:ea typeface="Lato Light" charset="0"/>
                <a:cs typeface="Lato Light" charset="0"/>
              </a:rPr>
              <a:t> 2-</a:t>
            </a:r>
            <a:r>
              <a:rPr lang="en-US" sz="1400" dirty="0">
                <a:solidFill>
                  <a:schemeClr val="tx1"/>
                </a:solidFill>
                <a:latin typeface="Lato Light" charset="0"/>
                <a:ea typeface="Lato Light" charset="0"/>
                <a:cs typeface="Lato Light" charset="0"/>
              </a:rPr>
              <a:t> Mentions and responses - How many people have mentioned your brand, and how many have responded?</a:t>
            </a:r>
          </a:p>
          <a:p>
            <a:pPr marL="341313" indent="-341313" algn="l">
              <a:lnSpc>
                <a:spcPct val="150000"/>
              </a:lnSpc>
            </a:pPr>
            <a:r>
              <a:rPr lang="en-US" sz="1400" b="1" dirty="0"/>
              <a:t>How to track engagement:</a:t>
            </a:r>
          </a:p>
          <a:p>
            <a:pPr marL="55563" indent="-55563" algn="l">
              <a:lnSpc>
                <a:spcPct val="150000"/>
              </a:lnSpc>
            </a:pPr>
            <a:r>
              <a:rPr lang="ar-SY" sz="1400" dirty="0">
                <a:solidFill>
                  <a:schemeClr val="tx1"/>
                </a:solidFill>
                <a:latin typeface="Lato Light" charset="0"/>
                <a:ea typeface="Lato Light" charset="0"/>
                <a:cs typeface="Lato Light" charset="0"/>
              </a:rPr>
              <a:t> </a:t>
            </a:r>
            <a:r>
              <a:rPr lang="en-US" sz="1400" dirty="0">
                <a:solidFill>
                  <a:schemeClr val="tx1"/>
                </a:solidFill>
                <a:latin typeface="Lato Light" charset="0"/>
                <a:ea typeface="Lato Light" charset="0"/>
                <a:cs typeface="Lato Light" charset="0"/>
              </a:rPr>
              <a:t>We can track interaction metrics manually through the same social media platforms or a social media analysis tool can be used to help us. Like </a:t>
            </a:r>
            <a:r>
              <a:rPr lang="en-US" sz="1400" dirty="0" err="1">
                <a:solidFill>
                  <a:schemeClr val="tx1"/>
                </a:solidFill>
                <a:latin typeface="Lato Light" charset="0"/>
                <a:ea typeface="Lato Light" charset="0"/>
                <a:cs typeface="Lato Light" charset="0"/>
              </a:rPr>
              <a:t>phlanx</a:t>
            </a:r>
            <a:r>
              <a:rPr lang="en-US" sz="1400" dirty="0">
                <a:solidFill>
                  <a:schemeClr val="tx1"/>
                </a:solidFill>
                <a:latin typeface="Lato Light" charset="0"/>
                <a:ea typeface="Lato Light" charset="0"/>
                <a:cs typeface="Lato Light" charset="0"/>
              </a:rPr>
              <a:t> or Buffer Analyze, you can sort your posts by likes, comments, or share rate.</a:t>
            </a:r>
          </a:p>
        </p:txBody>
      </p:sp>
      <p:grpSp>
        <p:nvGrpSpPr>
          <p:cNvPr id="7" name="Group 6"/>
          <p:cNvGrpSpPr/>
          <p:nvPr/>
        </p:nvGrpSpPr>
        <p:grpSpPr>
          <a:xfrm>
            <a:off x="2990884" y="2070213"/>
            <a:ext cx="584200" cy="3413287"/>
            <a:chOff x="6003993" y="4230875"/>
            <a:chExt cx="1168400" cy="6826574"/>
          </a:xfrm>
        </p:grpSpPr>
        <p:cxnSp>
          <p:nvCxnSpPr>
            <p:cNvPr id="6" name="Straight Connector 5"/>
            <p:cNvCxnSpPr/>
            <p:nvPr/>
          </p:nvCxnSpPr>
          <p:spPr>
            <a:xfrm>
              <a:off x="6003993" y="11057449"/>
              <a:ext cx="11684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003993" y="4230875"/>
              <a:ext cx="11684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8251EA9-ADCA-4E7B-AB52-7200B45FBB72}"/>
              </a:ext>
            </a:extLst>
          </p:cNvPr>
          <p:cNvGrpSpPr/>
          <p:nvPr/>
        </p:nvGrpSpPr>
        <p:grpSpPr>
          <a:xfrm>
            <a:off x="960617" y="1694676"/>
            <a:ext cx="3924300" cy="4140200"/>
            <a:chOff x="1320835" y="1694676"/>
            <a:chExt cx="3924300" cy="4140200"/>
          </a:xfrm>
        </p:grpSpPr>
        <p:sp>
          <p:nvSpPr>
            <p:cNvPr id="4" name="Rectangle 3"/>
            <p:cNvSpPr/>
            <p:nvPr/>
          </p:nvSpPr>
          <p:spPr>
            <a:xfrm>
              <a:off x="1320835" y="1694676"/>
              <a:ext cx="3924300" cy="4140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TextBox 29"/>
            <p:cNvSpPr txBox="1"/>
            <p:nvPr/>
          </p:nvSpPr>
          <p:spPr>
            <a:xfrm>
              <a:off x="1600990" y="2377059"/>
              <a:ext cx="3500224" cy="2538708"/>
            </a:xfrm>
            <a:prstGeom prst="rect">
              <a:avLst/>
            </a:prstGeom>
            <a:noFill/>
          </p:spPr>
          <p:txBody>
            <a:bodyPr wrap="square" rtlCol="0">
              <a:spAutoFit/>
            </a:bodyPr>
            <a:lstStyle/>
            <a:p>
              <a:pPr algn="ctr">
                <a:lnSpc>
                  <a:spcPct val="200000"/>
                </a:lnSpc>
              </a:pPr>
              <a:r>
                <a:rPr lang="en-US" sz="2800" b="1" dirty="0">
                  <a:solidFill>
                    <a:schemeClr val="tx2"/>
                  </a:solidFill>
                  <a:latin typeface="Lato Black" charset="0"/>
                  <a:ea typeface="Lato Black" charset="0"/>
                  <a:cs typeface="Lato Black" charset="0"/>
                </a:rPr>
                <a:t>Engagement Rate </a:t>
              </a:r>
              <a:r>
                <a:rPr lang="tr-TR" sz="2800" b="1" dirty="0">
                  <a:solidFill>
                    <a:schemeClr val="tx2"/>
                  </a:solidFill>
                  <a:latin typeface="Lato Black" charset="0"/>
                  <a:ea typeface="Lato Black" charset="0"/>
                  <a:cs typeface="Lato Black" charset="0"/>
                </a:rPr>
                <a:t>= (</a:t>
              </a:r>
              <a:r>
                <a:rPr lang="en-US" sz="2800" b="1" dirty="0">
                  <a:solidFill>
                    <a:schemeClr val="tx2"/>
                  </a:solidFill>
                  <a:latin typeface="Lato Black" charset="0"/>
                  <a:ea typeface="Lato Black" charset="0"/>
                  <a:cs typeface="Lato Black" charset="0"/>
                </a:rPr>
                <a:t>Likes + Comments</a:t>
              </a:r>
              <a:r>
                <a:rPr lang="tr-TR" sz="2800" b="1" dirty="0">
                  <a:solidFill>
                    <a:schemeClr val="tx2"/>
                  </a:solidFill>
                  <a:latin typeface="Lato Black" charset="0"/>
                  <a:ea typeface="Lato Black" charset="0"/>
                  <a:cs typeface="Lato Black" charset="0"/>
                </a:rPr>
                <a:t>)/</a:t>
              </a:r>
              <a:r>
                <a:rPr lang="en-US" sz="2800" b="1" dirty="0">
                  <a:solidFill>
                    <a:schemeClr val="tx2"/>
                  </a:solidFill>
                  <a:latin typeface="Lato Black" charset="0"/>
                  <a:ea typeface="Lato Black" charset="0"/>
                  <a:cs typeface="Lato Black" charset="0"/>
                </a:rPr>
                <a:t> Followers </a:t>
              </a:r>
              <a:r>
                <a:rPr lang="tr-TR" sz="2800" b="1" dirty="0">
                  <a:solidFill>
                    <a:schemeClr val="tx2"/>
                  </a:solidFill>
                  <a:latin typeface="Lato Black" charset="0"/>
                  <a:ea typeface="Lato Black" charset="0"/>
                  <a:cs typeface="Lato Black" charset="0"/>
                </a:rPr>
                <a:t>X</a:t>
              </a:r>
              <a:r>
                <a:rPr lang="en-US" sz="2800" b="1" dirty="0">
                  <a:solidFill>
                    <a:schemeClr val="tx2"/>
                  </a:solidFill>
                  <a:latin typeface="Lato Black" charset="0"/>
                  <a:ea typeface="Lato Black" charset="0"/>
                  <a:cs typeface="Lato Black" charset="0"/>
                </a:rPr>
                <a:t> 100</a:t>
              </a:r>
            </a:p>
          </p:txBody>
        </p:sp>
      </p:grpSp>
      <p:sp>
        <p:nvSpPr>
          <p:cNvPr id="22" name="TextBox 21"/>
          <p:cNvSpPr txBox="1"/>
          <p:nvPr/>
        </p:nvSpPr>
        <p:spPr>
          <a:xfrm>
            <a:off x="3425635" y="330717"/>
            <a:ext cx="5340739" cy="600156"/>
          </a:xfrm>
          <a:prstGeom prst="rect">
            <a:avLst/>
          </a:prstGeom>
          <a:noFill/>
        </p:spPr>
        <p:txBody>
          <a:bodyPr wrap="none" lIns="45711" tIns="22856" rIns="45711" bIns="22856" rtlCol="0">
            <a:spAutoFit/>
          </a:bodyPr>
          <a:lstStyle/>
          <a:p>
            <a:pPr algn="ctr"/>
            <a:r>
              <a:rPr lang="en-US" sz="3600" dirty="0">
                <a:solidFill>
                  <a:schemeClr val="tx2"/>
                </a:solidFill>
                <a:latin typeface="Lato Black" charset="0"/>
                <a:ea typeface="Lato Black" charset="0"/>
                <a:cs typeface="Lato Black" charset="0"/>
              </a:rPr>
              <a:t>Boost brand engagement</a:t>
            </a:r>
            <a:endParaRPr lang="id-ID" sz="3600" b="1" dirty="0">
              <a:solidFill>
                <a:schemeClr val="tx2"/>
              </a:solidFill>
              <a:latin typeface="Lato Heavy" charset="0"/>
              <a:ea typeface="Lato Heavy" charset="0"/>
              <a:cs typeface="Lato Heavy" charset="0"/>
            </a:endParaRPr>
          </a:p>
        </p:txBody>
      </p:sp>
      <p:sp>
        <p:nvSpPr>
          <p:cNvPr id="36" name="Rectangle 35">
            <a:extLst>
              <a:ext uri="{FF2B5EF4-FFF2-40B4-BE49-F238E27FC236}">
                <a16:creationId xmlns:a16="http://schemas.microsoft.com/office/drawing/2014/main" id="{AFEDC44C-AA26-4F21-A42A-946AB3A53A8B}"/>
              </a:ext>
            </a:extLst>
          </p:cNvPr>
          <p:cNvSpPr/>
          <p:nvPr/>
        </p:nvSpPr>
        <p:spPr>
          <a:xfrm>
            <a:off x="1957418" y="2108153"/>
            <a:ext cx="1976615" cy="8307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37" name="Rectangle 36">
            <a:extLst>
              <a:ext uri="{FF2B5EF4-FFF2-40B4-BE49-F238E27FC236}">
                <a16:creationId xmlns:a16="http://schemas.microsoft.com/office/drawing/2014/main" id="{4B2D40F1-31A3-4C62-A48F-74CB220833A3}"/>
              </a:ext>
            </a:extLst>
          </p:cNvPr>
          <p:cNvSpPr/>
          <p:nvPr/>
        </p:nvSpPr>
        <p:spPr>
          <a:xfrm>
            <a:off x="1934459" y="5343626"/>
            <a:ext cx="1976615" cy="8307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grpSp>
        <p:nvGrpSpPr>
          <p:cNvPr id="17" name="Google Shape;5111;p53">
            <a:extLst>
              <a:ext uri="{FF2B5EF4-FFF2-40B4-BE49-F238E27FC236}">
                <a16:creationId xmlns:a16="http://schemas.microsoft.com/office/drawing/2014/main" id="{5AA0ABDB-2A8E-47A1-9D1A-44265A3A5BE3}"/>
              </a:ext>
            </a:extLst>
          </p:cNvPr>
          <p:cNvGrpSpPr/>
          <p:nvPr/>
        </p:nvGrpSpPr>
        <p:grpSpPr>
          <a:xfrm>
            <a:off x="3108700" y="456937"/>
            <a:ext cx="348568" cy="347715"/>
            <a:chOff x="-59029025" y="3711650"/>
            <a:chExt cx="316650" cy="315875"/>
          </a:xfrm>
        </p:grpSpPr>
        <p:sp>
          <p:nvSpPr>
            <p:cNvPr id="24" name="Google Shape;5112;p53">
              <a:extLst>
                <a:ext uri="{FF2B5EF4-FFF2-40B4-BE49-F238E27FC236}">
                  <a16:creationId xmlns:a16="http://schemas.microsoft.com/office/drawing/2014/main" id="{2764568B-AFFE-4FBE-84E8-E13B27AFFA2A}"/>
                </a:ext>
              </a:extLst>
            </p:cNvPr>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13;p53">
              <a:extLst>
                <a:ext uri="{FF2B5EF4-FFF2-40B4-BE49-F238E27FC236}">
                  <a16:creationId xmlns:a16="http://schemas.microsoft.com/office/drawing/2014/main" id="{47B7364D-ED8C-4B3E-9307-F6A3ED020644}"/>
                </a:ext>
              </a:extLst>
            </p:cNvPr>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14;p53">
              <a:extLst>
                <a:ext uri="{FF2B5EF4-FFF2-40B4-BE49-F238E27FC236}">
                  <a16:creationId xmlns:a16="http://schemas.microsoft.com/office/drawing/2014/main" id="{BDEBAFBE-2E1C-4E14-A034-DDE32185825D}"/>
                </a:ext>
              </a:extLst>
            </p:cNvPr>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15;p53">
              <a:extLst>
                <a:ext uri="{FF2B5EF4-FFF2-40B4-BE49-F238E27FC236}">
                  <a16:creationId xmlns:a16="http://schemas.microsoft.com/office/drawing/2014/main" id="{FF3072EB-89F3-40B8-931F-0CC90986ED23}"/>
                </a:ext>
              </a:extLst>
            </p:cNvPr>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16;p53">
              <a:extLst>
                <a:ext uri="{FF2B5EF4-FFF2-40B4-BE49-F238E27FC236}">
                  <a16:creationId xmlns:a16="http://schemas.microsoft.com/office/drawing/2014/main" id="{EC935A88-AAD8-43A4-A0D0-7250057DF747}"/>
                </a:ext>
              </a:extLst>
            </p:cNvPr>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17;p53">
              <a:extLst>
                <a:ext uri="{FF2B5EF4-FFF2-40B4-BE49-F238E27FC236}">
                  <a16:creationId xmlns:a16="http://schemas.microsoft.com/office/drawing/2014/main" id="{C1AD8A4F-B62F-46BA-9D79-0172EBE5CBA5}"/>
                </a:ext>
              </a:extLst>
            </p:cNvPr>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118;p53">
              <a:extLst>
                <a:ext uri="{FF2B5EF4-FFF2-40B4-BE49-F238E27FC236}">
                  <a16:creationId xmlns:a16="http://schemas.microsoft.com/office/drawing/2014/main" id="{4A98E0C2-788F-4CDC-BD6E-C4F6D06DCCC9}"/>
                </a:ext>
              </a:extLst>
            </p:cNvPr>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80559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2"/>
          <p:cNvSpPr txBox="1">
            <a:spLocks/>
          </p:cNvSpPr>
          <p:nvPr/>
        </p:nvSpPr>
        <p:spPr>
          <a:xfrm>
            <a:off x="4953133" y="2115512"/>
            <a:ext cx="6749731" cy="3193601"/>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1400" dirty="0">
                <a:solidFill>
                  <a:schemeClr val="tx1"/>
                </a:solidFill>
                <a:latin typeface="Lato Light" charset="0"/>
                <a:ea typeface="Lato Light" charset="0"/>
                <a:cs typeface="Lato Light" charset="0"/>
              </a:rPr>
              <a:t>We can use social media to convert our audience into paying customers directly when they see our products. For example, advertising on Facebook has become a popular strategy for boosting sales.</a:t>
            </a:r>
            <a:endParaRPr lang="tr-TR" sz="1400" dirty="0">
              <a:solidFill>
                <a:schemeClr val="tx1"/>
              </a:solidFill>
              <a:latin typeface="Lato Light" charset="0"/>
              <a:ea typeface="Lato Light" charset="0"/>
              <a:cs typeface="Lato Light" charset="0"/>
            </a:endParaRPr>
          </a:p>
          <a:p>
            <a:pPr algn="l">
              <a:lnSpc>
                <a:spcPct val="150000"/>
              </a:lnSpc>
            </a:pPr>
            <a:r>
              <a:rPr lang="en-US" sz="1400" b="1" dirty="0"/>
              <a:t>Possible metrics to measure revenue growth:</a:t>
            </a:r>
          </a:p>
          <a:p>
            <a:pPr marL="341313" indent="-341313" algn="l">
              <a:lnSpc>
                <a:spcPct val="150000"/>
              </a:lnSpc>
            </a:pPr>
            <a:r>
              <a:rPr lang="tr-TR" sz="1400" dirty="0">
                <a:solidFill>
                  <a:schemeClr val="tx1"/>
                </a:solidFill>
                <a:latin typeface="Lato Light" charset="0"/>
                <a:ea typeface="Lato Light" charset="0"/>
                <a:cs typeface="Lato Light" charset="0"/>
              </a:rPr>
              <a:t>  1- </a:t>
            </a:r>
            <a:r>
              <a:rPr lang="en-US" sz="1400" dirty="0">
                <a:solidFill>
                  <a:schemeClr val="tx1"/>
                </a:solidFill>
                <a:latin typeface="Lato Light" charset="0"/>
                <a:ea typeface="Lato Light" charset="0"/>
                <a:cs typeface="Lato Light" charset="0"/>
              </a:rPr>
              <a:t>Subscriptions / Revenue - How many subscriptions or how much revenue does </a:t>
            </a:r>
            <a:r>
              <a:rPr lang="tr-TR" sz="1400" dirty="0">
                <a:solidFill>
                  <a:schemeClr val="tx1"/>
                </a:solidFill>
                <a:latin typeface="Lato Light" charset="0"/>
                <a:ea typeface="Lato Light" charset="0"/>
                <a:cs typeface="Lato Light" charset="0"/>
              </a:rPr>
              <a:t>our</a:t>
            </a:r>
            <a:r>
              <a:rPr lang="en-US" sz="1400" dirty="0">
                <a:solidFill>
                  <a:schemeClr val="tx1"/>
                </a:solidFill>
                <a:latin typeface="Lato Light" charset="0"/>
                <a:ea typeface="Lato Light" charset="0"/>
                <a:cs typeface="Lato Light" charset="0"/>
              </a:rPr>
              <a:t> social media platform bring?</a:t>
            </a:r>
            <a:endParaRPr lang="ar-SY" sz="1400" dirty="0">
              <a:solidFill>
                <a:schemeClr val="tx1"/>
              </a:solidFill>
              <a:latin typeface="Lato Light" charset="0"/>
              <a:ea typeface="Lato Light" charset="0"/>
              <a:cs typeface="Lato Light" charset="0"/>
            </a:endParaRPr>
          </a:p>
          <a:p>
            <a:pPr marL="341313" indent="-341313" algn="l">
              <a:lnSpc>
                <a:spcPct val="150000"/>
              </a:lnSpc>
            </a:pPr>
            <a:r>
              <a:rPr lang="ar-SY" sz="1400" dirty="0">
                <a:solidFill>
                  <a:schemeClr val="tx1"/>
                </a:solidFill>
                <a:latin typeface="Lato Light" charset="0"/>
                <a:ea typeface="Lato Light" charset="0"/>
                <a:cs typeface="Lato Light" charset="0"/>
              </a:rPr>
              <a:t> </a:t>
            </a:r>
            <a:r>
              <a:rPr lang="tr-TR" sz="1400" dirty="0">
                <a:solidFill>
                  <a:schemeClr val="tx1"/>
                </a:solidFill>
                <a:latin typeface="Lato Light" charset="0"/>
                <a:ea typeface="Lato Light" charset="0"/>
                <a:cs typeface="Lato Light" charset="0"/>
              </a:rPr>
              <a:t> 2-</a:t>
            </a:r>
            <a:r>
              <a:rPr lang="en-US" sz="1400" dirty="0">
                <a:solidFill>
                  <a:schemeClr val="tx1"/>
                </a:solidFill>
                <a:latin typeface="Lato Light" charset="0"/>
                <a:ea typeface="Lato Light" charset="0"/>
                <a:cs typeface="Lato Light" charset="0"/>
              </a:rPr>
              <a:t> Revenue from ads - How much revenue does your social media ads bring?</a:t>
            </a:r>
            <a:endParaRPr lang="tr-TR" sz="1400" dirty="0">
              <a:solidFill>
                <a:schemeClr val="tx1"/>
              </a:solidFill>
              <a:latin typeface="Lato Light" charset="0"/>
              <a:ea typeface="Lato Light" charset="0"/>
              <a:cs typeface="Lato Light" charset="0"/>
            </a:endParaRPr>
          </a:p>
          <a:p>
            <a:pPr marL="341313" indent="-341313" algn="l">
              <a:lnSpc>
                <a:spcPct val="150000"/>
              </a:lnSpc>
            </a:pPr>
            <a:r>
              <a:rPr lang="en-US" sz="1400" b="1" dirty="0"/>
              <a:t>How to track revenue growth:</a:t>
            </a:r>
          </a:p>
          <a:p>
            <a:pPr marL="55563" indent="-55563" algn="l">
              <a:lnSpc>
                <a:spcPct val="150000"/>
              </a:lnSpc>
            </a:pPr>
            <a:r>
              <a:rPr lang="ar-SY" sz="1400" dirty="0">
                <a:solidFill>
                  <a:schemeClr val="tx1"/>
                </a:solidFill>
                <a:latin typeface="Lato Light" charset="0"/>
                <a:ea typeface="Lato Light" charset="0"/>
                <a:cs typeface="Lato Light" charset="0"/>
              </a:rPr>
              <a:t> </a:t>
            </a:r>
            <a:r>
              <a:rPr lang="en-US" sz="1400" dirty="0">
                <a:solidFill>
                  <a:schemeClr val="tx1"/>
                </a:solidFill>
                <a:latin typeface="Lato Light" charset="0"/>
                <a:ea typeface="Lato Light" charset="0"/>
                <a:cs typeface="Lato Light" charset="0"/>
              </a:rPr>
              <a:t>You can track revenue through Google Analytics again</a:t>
            </a:r>
          </a:p>
        </p:txBody>
      </p:sp>
      <p:grpSp>
        <p:nvGrpSpPr>
          <p:cNvPr id="7" name="Group 6"/>
          <p:cNvGrpSpPr/>
          <p:nvPr/>
        </p:nvGrpSpPr>
        <p:grpSpPr>
          <a:xfrm>
            <a:off x="2990884" y="2070213"/>
            <a:ext cx="584200" cy="3413287"/>
            <a:chOff x="6003993" y="4230875"/>
            <a:chExt cx="1168400" cy="6826574"/>
          </a:xfrm>
        </p:grpSpPr>
        <p:cxnSp>
          <p:nvCxnSpPr>
            <p:cNvPr id="6" name="Straight Connector 5"/>
            <p:cNvCxnSpPr/>
            <p:nvPr/>
          </p:nvCxnSpPr>
          <p:spPr>
            <a:xfrm>
              <a:off x="6003993" y="11057449"/>
              <a:ext cx="11684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003993" y="4230875"/>
              <a:ext cx="11684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8251EA9-ADCA-4E7B-AB52-7200B45FBB72}"/>
              </a:ext>
            </a:extLst>
          </p:cNvPr>
          <p:cNvGrpSpPr/>
          <p:nvPr/>
        </p:nvGrpSpPr>
        <p:grpSpPr>
          <a:xfrm>
            <a:off x="960617" y="1694676"/>
            <a:ext cx="3924300" cy="4140200"/>
            <a:chOff x="1320835" y="1694676"/>
            <a:chExt cx="3924300" cy="4140200"/>
          </a:xfrm>
        </p:grpSpPr>
        <p:sp>
          <p:nvSpPr>
            <p:cNvPr id="4" name="Rectangle 3"/>
            <p:cNvSpPr/>
            <p:nvPr/>
          </p:nvSpPr>
          <p:spPr>
            <a:xfrm>
              <a:off x="1320835" y="1694676"/>
              <a:ext cx="3924300" cy="4140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TextBox 29"/>
            <p:cNvSpPr txBox="1"/>
            <p:nvPr/>
          </p:nvSpPr>
          <p:spPr>
            <a:xfrm>
              <a:off x="1566981" y="2183258"/>
              <a:ext cx="3500224" cy="3046988"/>
            </a:xfrm>
            <a:prstGeom prst="rect">
              <a:avLst/>
            </a:prstGeom>
            <a:noFill/>
          </p:spPr>
          <p:txBody>
            <a:bodyPr wrap="square" rtlCol="0">
              <a:spAutoFit/>
            </a:bodyPr>
            <a:lstStyle/>
            <a:p>
              <a:pPr algn="ctr"/>
              <a:r>
                <a:rPr lang="en-US" sz="3200" b="1" dirty="0">
                  <a:solidFill>
                    <a:schemeClr val="tx2"/>
                  </a:solidFill>
                  <a:latin typeface="Lato Black" charset="0"/>
                  <a:ea typeface="Lato Black" charset="0"/>
                  <a:cs typeface="Lato Black" charset="0"/>
                </a:rPr>
                <a:t>convert our audience into paying customers directly when they see our products</a:t>
              </a:r>
            </a:p>
          </p:txBody>
        </p:sp>
      </p:grpSp>
      <p:sp>
        <p:nvSpPr>
          <p:cNvPr id="22" name="TextBox 21"/>
          <p:cNvSpPr txBox="1"/>
          <p:nvPr/>
        </p:nvSpPr>
        <p:spPr>
          <a:xfrm>
            <a:off x="4881258" y="330717"/>
            <a:ext cx="2429493" cy="600156"/>
          </a:xfrm>
          <a:prstGeom prst="rect">
            <a:avLst/>
          </a:prstGeom>
          <a:noFill/>
        </p:spPr>
        <p:txBody>
          <a:bodyPr wrap="none" lIns="45711" tIns="22856" rIns="45711" bIns="22856" rtlCol="0">
            <a:spAutoFit/>
          </a:bodyPr>
          <a:lstStyle/>
          <a:p>
            <a:pPr algn="ctr"/>
            <a:r>
              <a:rPr lang="en-US" sz="3600" dirty="0">
                <a:solidFill>
                  <a:schemeClr val="tx2"/>
                </a:solidFill>
                <a:latin typeface="Lato Black" charset="0"/>
                <a:ea typeface="Lato Black" charset="0"/>
                <a:cs typeface="Lato Black" charset="0"/>
              </a:rPr>
              <a:t>Grow Sales</a:t>
            </a:r>
          </a:p>
        </p:txBody>
      </p:sp>
      <p:sp>
        <p:nvSpPr>
          <p:cNvPr id="36" name="Rectangle 35">
            <a:extLst>
              <a:ext uri="{FF2B5EF4-FFF2-40B4-BE49-F238E27FC236}">
                <a16:creationId xmlns:a16="http://schemas.microsoft.com/office/drawing/2014/main" id="{AFEDC44C-AA26-4F21-A42A-946AB3A53A8B}"/>
              </a:ext>
            </a:extLst>
          </p:cNvPr>
          <p:cNvSpPr/>
          <p:nvPr/>
        </p:nvSpPr>
        <p:spPr>
          <a:xfrm>
            <a:off x="1957418" y="2108153"/>
            <a:ext cx="1976615" cy="8307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37" name="Rectangle 36">
            <a:extLst>
              <a:ext uri="{FF2B5EF4-FFF2-40B4-BE49-F238E27FC236}">
                <a16:creationId xmlns:a16="http://schemas.microsoft.com/office/drawing/2014/main" id="{4B2D40F1-31A3-4C62-A48F-74CB220833A3}"/>
              </a:ext>
            </a:extLst>
          </p:cNvPr>
          <p:cNvSpPr/>
          <p:nvPr/>
        </p:nvSpPr>
        <p:spPr>
          <a:xfrm>
            <a:off x="1934459" y="5343626"/>
            <a:ext cx="1976615" cy="8307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33" name="Google Shape;4967;p53">
            <a:extLst>
              <a:ext uri="{FF2B5EF4-FFF2-40B4-BE49-F238E27FC236}">
                <a16:creationId xmlns:a16="http://schemas.microsoft.com/office/drawing/2014/main" id="{578AFBA9-C962-4914-8A39-8BB2422E2CC7}"/>
              </a:ext>
            </a:extLst>
          </p:cNvPr>
          <p:cNvSpPr/>
          <p:nvPr/>
        </p:nvSpPr>
        <p:spPr>
          <a:xfrm>
            <a:off x="4532717" y="510407"/>
            <a:ext cx="348541" cy="2722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0810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2"/>
          <p:cNvSpPr txBox="1">
            <a:spLocks/>
          </p:cNvSpPr>
          <p:nvPr/>
        </p:nvSpPr>
        <p:spPr>
          <a:xfrm>
            <a:off x="4953133" y="1791241"/>
            <a:ext cx="6749731" cy="4443174"/>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1400" dirty="0">
                <a:solidFill>
                  <a:schemeClr val="tx1"/>
                </a:solidFill>
                <a:latin typeface="Lato Light" charset="0"/>
                <a:ea typeface="Lato Light" charset="0"/>
                <a:cs typeface="Lato Light" charset="0"/>
              </a:rPr>
              <a:t>A sale is not expected the first time a potential customer encounters our product online. Using social media is a keyway to bring in potential customers and create value for our brand. The definition of a potential customer is somewhat difficult, but it is assumed that the potential customer has provided a company with a form of information about himself such as his name, email address, and the like. </a:t>
            </a:r>
            <a:r>
              <a:rPr lang="en-US" sz="1400" b="1" dirty="0"/>
              <a:t>Possible metrics to measure </a:t>
            </a:r>
            <a:r>
              <a:rPr lang="tr-TR" sz="1400" dirty="0">
                <a:latin typeface="Lato Black" charset="0"/>
                <a:ea typeface="Lato Black" charset="0"/>
                <a:cs typeface="Lato Black" charset="0"/>
              </a:rPr>
              <a:t>L</a:t>
            </a:r>
            <a:r>
              <a:rPr lang="en-US" sz="1400" dirty="0">
                <a:latin typeface="Lato Black" charset="0"/>
                <a:ea typeface="Lato Black" charset="0"/>
                <a:cs typeface="Lato Black" charset="0"/>
              </a:rPr>
              <a:t>eads acquisition</a:t>
            </a:r>
            <a:r>
              <a:rPr lang="en-US" sz="1400" b="1" dirty="0"/>
              <a:t>:</a:t>
            </a:r>
          </a:p>
          <a:p>
            <a:pPr marL="341313" indent="-341313" algn="l">
              <a:lnSpc>
                <a:spcPct val="150000"/>
              </a:lnSpc>
            </a:pPr>
            <a:r>
              <a:rPr lang="tr-TR" sz="1400" dirty="0">
                <a:solidFill>
                  <a:schemeClr val="tx1"/>
                </a:solidFill>
                <a:latin typeface="Lato Light" charset="0"/>
                <a:ea typeface="Lato Light" charset="0"/>
                <a:cs typeface="Lato Light" charset="0"/>
              </a:rPr>
              <a:t>  1- </a:t>
            </a:r>
            <a:r>
              <a:rPr lang="en-US" sz="1400" dirty="0">
                <a:solidFill>
                  <a:schemeClr val="tx1"/>
                </a:solidFill>
                <a:latin typeface="Lato Light" charset="0"/>
                <a:ea typeface="Lato Light" charset="0"/>
                <a:cs typeface="Lato Light" charset="0"/>
              </a:rPr>
              <a:t>Personal information (usually email addresses) that are collected through the means of social communication - how many potential customers who've rounded up through the means of social communication?</a:t>
            </a:r>
            <a:endParaRPr lang="ar-SY" sz="1400" dirty="0">
              <a:solidFill>
                <a:schemeClr val="tx1"/>
              </a:solidFill>
              <a:latin typeface="Lato Light" charset="0"/>
              <a:ea typeface="Lato Light" charset="0"/>
              <a:cs typeface="Lato Light" charset="0"/>
            </a:endParaRPr>
          </a:p>
          <a:p>
            <a:pPr marL="341313" indent="-341313" algn="l">
              <a:lnSpc>
                <a:spcPct val="150000"/>
              </a:lnSpc>
            </a:pPr>
            <a:r>
              <a:rPr lang="ar-SY" sz="1400" dirty="0">
                <a:solidFill>
                  <a:schemeClr val="tx1"/>
                </a:solidFill>
                <a:latin typeface="Lato Light" charset="0"/>
                <a:ea typeface="Lato Light" charset="0"/>
                <a:cs typeface="Lato Light" charset="0"/>
              </a:rPr>
              <a:t> </a:t>
            </a:r>
            <a:r>
              <a:rPr lang="tr-TR" sz="1400" dirty="0">
                <a:solidFill>
                  <a:schemeClr val="tx1"/>
                </a:solidFill>
                <a:latin typeface="Lato Light" charset="0"/>
                <a:ea typeface="Lato Light" charset="0"/>
                <a:cs typeface="Lato Light" charset="0"/>
              </a:rPr>
              <a:t> 2-</a:t>
            </a:r>
            <a:r>
              <a:rPr lang="en-US" sz="1400" dirty="0">
                <a:solidFill>
                  <a:schemeClr val="tx1"/>
                </a:solidFill>
                <a:latin typeface="Lato Light" charset="0"/>
                <a:ea typeface="Lato Light" charset="0"/>
                <a:cs typeface="Lato Light" charset="0"/>
              </a:rPr>
              <a:t> Participation - How many people have participated in a social media contest or event and have shared their information with you?</a:t>
            </a:r>
            <a:endParaRPr lang="tr-TR" sz="1400" dirty="0">
              <a:solidFill>
                <a:schemeClr val="tx1"/>
              </a:solidFill>
              <a:latin typeface="Lato Light" charset="0"/>
              <a:ea typeface="Lato Light" charset="0"/>
              <a:cs typeface="Lato Light" charset="0"/>
            </a:endParaRPr>
          </a:p>
          <a:p>
            <a:pPr marL="341313" indent="-341313" algn="l">
              <a:lnSpc>
                <a:spcPct val="150000"/>
              </a:lnSpc>
            </a:pPr>
            <a:r>
              <a:rPr lang="en-US" sz="1400" b="1" dirty="0"/>
              <a:t>How to track revenue growth:</a:t>
            </a:r>
          </a:p>
          <a:p>
            <a:pPr marL="55563" indent="-55563" algn="l">
              <a:lnSpc>
                <a:spcPct val="150000"/>
              </a:lnSpc>
            </a:pPr>
            <a:r>
              <a:rPr lang="ar-SY" sz="1400" dirty="0">
                <a:solidFill>
                  <a:schemeClr val="tx1"/>
                </a:solidFill>
                <a:latin typeface="Lato Light" charset="0"/>
                <a:ea typeface="Lato Light" charset="0"/>
                <a:cs typeface="Lato Light" charset="0"/>
              </a:rPr>
              <a:t> </a:t>
            </a:r>
            <a:r>
              <a:rPr lang="en-US" sz="1400" dirty="0">
                <a:solidFill>
                  <a:schemeClr val="tx1"/>
                </a:solidFill>
                <a:latin typeface="Lato Light" charset="0"/>
                <a:ea typeface="Lato Light" charset="0"/>
                <a:cs typeface="Lato Light" charset="0"/>
              </a:rPr>
              <a:t>You can track revenue through Google Analytics again</a:t>
            </a:r>
          </a:p>
        </p:txBody>
      </p:sp>
      <p:grpSp>
        <p:nvGrpSpPr>
          <p:cNvPr id="7" name="Group 6"/>
          <p:cNvGrpSpPr/>
          <p:nvPr/>
        </p:nvGrpSpPr>
        <p:grpSpPr>
          <a:xfrm>
            <a:off x="2990884" y="2070213"/>
            <a:ext cx="584200" cy="3413287"/>
            <a:chOff x="6003993" y="4230875"/>
            <a:chExt cx="1168400" cy="6826574"/>
          </a:xfrm>
        </p:grpSpPr>
        <p:cxnSp>
          <p:nvCxnSpPr>
            <p:cNvPr id="6" name="Straight Connector 5"/>
            <p:cNvCxnSpPr/>
            <p:nvPr/>
          </p:nvCxnSpPr>
          <p:spPr>
            <a:xfrm>
              <a:off x="6003993" y="11057449"/>
              <a:ext cx="11684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003993" y="4230875"/>
              <a:ext cx="11684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8251EA9-ADCA-4E7B-AB52-7200B45FBB72}"/>
              </a:ext>
            </a:extLst>
          </p:cNvPr>
          <p:cNvGrpSpPr/>
          <p:nvPr/>
        </p:nvGrpSpPr>
        <p:grpSpPr>
          <a:xfrm>
            <a:off x="960617" y="1694676"/>
            <a:ext cx="3924300" cy="4140200"/>
            <a:chOff x="1320835" y="1694676"/>
            <a:chExt cx="3924300" cy="4140200"/>
          </a:xfrm>
        </p:grpSpPr>
        <p:sp>
          <p:nvSpPr>
            <p:cNvPr id="4" name="Rectangle 3"/>
            <p:cNvSpPr/>
            <p:nvPr/>
          </p:nvSpPr>
          <p:spPr>
            <a:xfrm>
              <a:off x="1320835" y="1694676"/>
              <a:ext cx="3924300" cy="4140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TextBox 29"/>
            <p:cNvSpPr txBox="1"/>
            <p:nvPr/>
          </p:nvSpPr>
          <p:spPr>
            <a:xfrm>
              <a:off x="1532872" y="2243932"/>
              <a:ext cx="3500224" cy="3046988"/>
            </a:xfrm>
            <a:prstGeom prst="rect">
              <a:avLst/>
            </a:prstGeom>
            <a:noFill/>
          </p:spPr>
          <p:txBody>
            <a:bodyPr wrap="square" rtlCol="0">
              <a:spAutoFit/>
            </a:bodyPr>
            <a:lstStyle/>
            <a:p>
              <a:pPr algn="ctr"/>
              <a:r>
                <a:rPr lang="en-US" sz="3200" b="1" dirty="0">
                  <a:solidFill>
                    <a:schemeClr val="tx2"/>
                  </a:solidFill>
                  <a:latin typeface="Lato Black" charset="0"/>
                  <a:ea typeface="Lato Black" charset="0"/>
                  <a:cs typeface="Lato Black" charset="0"/>
                </a:rPr>
                <a:t>A sale is not expected the first time a potential customer encounters our product online.</a:t>
              </a:r>
            </a:p>
          </p:txBody>
        </p:sp>
      </p:grpSp>
      <p:sp>
        <p:nvSpPr>
          <p:cNvPr id="22" name="TextBox 21"/>
          <p:cNvSpPr txBox="1"/>
          <p:nvPr/>
        </p:nvSpPr>
        <p:spPr>
          <a:xfrm>
            <a:off x="4241467" y="330717"/>
            <a:ext cx="3709075" cy="600156"/>
          </a:xfrm>
          <a:prstGeom prst="rect">
            <a:avLst/>
          </a:prstGeom>
          <a:noFill/>
        </p:spPr>
        <p:txBody>
          <a:bodyPr wrap="none" lIns="45711" tIns="22856" rIns="45711" bIns="22856" rtlCol="0">
            <a:spAutoFit/>
          </a:bodyPr>
          <a:lstStyle/>
          <a:p>
            <a:pPr algn="ctr"/>
            <a:r>
              <a:rPr lang="tr-TR" sz="3600" dirty="0">
                <a:solidFill>
                  <a:schemeClr val="tx2"/>
                </a:solidFill>
                <a:latin typeface="Lato Black" charset="0"/>
                <a:ea typeface="Lato Black" charset="0"/>
                <a:cs typeface="Lato Black" charset="0"/>
              </a:rPr>
              <a:t>L</a:t>
            </a:r>
            <a:r>
              <a:rPr lang="en-US" sz="3600" dirty="0">
                <a:solidFill>
                  <a:schemeClr val="tx2"/>
                </a:solidFill>
                <a:latin typeface="Lato Black" charset="0"/>
                <a:ea typeface="Lato Black" charset="0"/>
                <a:cs typeface="Lato Black" charset="0"/>
              </a:rPr>
              <a:t>eads acquisition</a:t>
            </a:r>
          </a:p>
        </p:txBody>
      </p:sp>
      <p:sp>
        <p:nvSpPr>
          <p:cNvPr id="36" name="Rectangle 35">
            <a:extLst>
              <a:ext uri="{FF2B5EF4-FFF2-40B4-BE49-F238E27FC236}">
                <a16:creationId xmlns:a16="http://schemas.microsoft.com/office/drawing/2014/main" id="{AFEDC44C-AA26-4F21-A42A-946AB3A53A8B}"/>
              </a:ext>
            </a:extLst>
          </p:cNvPr>
          <p:cNvSpPr/>
          <p:nvPr/>
        </p:nvSpPr>
        <p:spPr>
          <a:xfrm>
            <a:off x="1957418" y="2108153"/>
            <a:ext cx="1976615" cy="8307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37" name="Rectangle 36">
            <a:extLst>
              <a:ext uri="{FF2B5EF4-FFF2-40B4-BE49-F238E27FC236}">
                <a16:creationId xmlns:a16="http://schemas.microsoft.com/office/drawing/2014/main" id="{4B2D40F1-31A3-4C62-A48F-74CB220833A3}"/>
              </a:ext>
            </a:extLst>
          </p:cNvPr>
          <p:cNvSpPr/>
          <p:nvPr/>
        </p:nvSpPr>
        <p:spPr>
          <a:xfrm>
            <a:off x="1934459" y="5343626"/>
            <a:ext cx="1976615" cy="8307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grpSp>
        <p:nvGrpSpPr>
          <p:cNvPr id="17" name="Google Shape;5005;p53">
            <a:extLst>
              <a:ext uri="{FF2B5EF4-FFF2-40B4-BE49-F238E27FC236}">
                <a16:creationId xmlns:a16="http://schemas.microsoft.com/office/drawing/2014/main" id="{FDE64409-1403-465A-BF67-F5778287AF91}"/>
              </a:ext>
            </a:extLst>
          </p:cNvPr>
          <p:cNvGrpSpPr/>
          <p:nvPr/>
        </p:nvGrpSpPr>
        <p:grpSpPr>
          <a:xfrm>
            <a:off x="3891165" y="439475"/>
            <a:ext cx="350302" cy="346532"/>
            <a:chOff x="-64406125" y="3362225"/>
            <a:chExt cx="318225" cy="314800"/>
          </a:xfrm>
        </p:grpSpPr>
        <p:sp>
          <p:nvSpPr>
            <p:cNvPr id="18" name="Google Shape;5006;p53">
              <a:extLst>
                <a:ext uri="{FF2B5EF4-FFF2-40B4-BE49-F238E27FC236}">
                  <a16:creationId xmlns:a16="http://schemas.microsoft.com/office/drawing/2014/main" id="{F143C0D1-6394-4317-B3CB-4719BB86E844}"/>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007;p53">
              <a:extLst>
                <a:ext uri="{FF2B5EF4-FFF2-40B4-BE49-F238E27FC236}">
                  <a16:creationId xmlns:a16="http://schemas.microsoft.com/office/drawing/2014/main" id="{55A26580-6C86-4196-849F-F6B380E6526F}"/>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996243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765;p40">
            <a:extLst>
              <a:ext uri="{FF2B5EF4-FFF2-40B4-BE49-F238E27FC236}">
                <a16:creationId xmlns:a16="http://schemas.microsoft.com/office/drawing/2014/main" id="{C59E2D82-EB5C-4C2C-812D-C248EAEC59B3}"/>
              </a:ext>
            </a:extLst>
          </p:cNvPr>
          <p:cNvPicPr preferRelativeResize="0"/>
          <p:nvPr/>
        </p:nvPicPr>
        <p:blipFill>
          <a:blip r:embed="rId3">
            <a:alphaModFix/>
          </a:blip>
          <a:stretch>
            <a:fillRect/>
          </a:stretch>
        </p:blipFill>
        <p:spPr>
          <a:xfrm>
            <a:off x="4969164" y="273204"/>
            <a:ext cx="6999247" cy="5360978"/>
          </a:xfrm>
          <a:prstGeom prst="rect">
            <a:avLst/>
          </a:prstGeom>
          <a:noFill/>
          <a:ln>
            <a:noFill/>
          </a:ln>
        </p:spPr>
      </p:pic>
      <p:sp>
        <p:nvSpPr>
          <p:cNvPr id="26" name="Rectangle 25"/>
          <p:cNvSpPr/>
          <p:nvPr/>
        </p:nvSpPr>
        <p:spPr>
          <a:xfrm>
            <a:off x="3175" y="0"/>
            <a:ext cx="12188825" cy="6858000"/>
          </a:xfrm>
          <a:prstGeom prst="rect">
            <a:avLst/>
          </a:prstGeom>
          <a:gradFill flip="none" rotWithShape="1">
            <a:gsLst>
              <a:gs pos="22000">
                <a:srgbClr val="001334">
                  <a:alpha val="86000"/>
                </a:srgbClr>
              </a:gs>
              <a:gs pos="88000">
                <a:srgbClr val="002060">
                  <a:alpha val="78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TextBox 18"/>
          <p:cNvSpPr txBox="1"/>
          <p:nvPr/>
        </p:nvSpPr>
        <p:spPr>
          <a:xfrm>
            <a:off x="379839" y="3774298"/>
            <a:ext cx="5177040" cy="1400375"/>
          </a:xfrm>
          <a:prstGeom prst="rect">
            <a:avLst/>
          </a:prstGeom>
          <a:noFill/>
        </p:spPr>
        <p:txBody>
          <a:bodyPr wrap="none" lIns="45711" tIns="22856" rIns="45711" bIns="22856" rtlCol="0">
            <a:spAutoFit/>
          </a:bodyPr>
          <a:lstStyle/>
          <a:p>
            <a:pPr algn="ctr"/>
            <a:r>
              <a:rPr lang="tr-TR" sz="4400" b="1" dirty="0">
                <a:solidFill>
                  <a:schemeClr val="bg1"/>
                </a:solidFill>
                <a:latin typeface="Lato" charset="0"/>
                <a:ea typeface="Lato" charset="0"/>
                <a:cs typeface="Lato" charset="0"/>
              </a:rPr>
              <a:t>2- </a:t>
            </a:r>
            <a:r>
              <a:rPr lang="en-US" sz="4400" b="1" dirty="0">
                <a:solidFill>
                  <a:schemeClr val="bg1"/>
                </a:solidFill>
                <a:latin typeface="Lato" charset="0"/>
                <a:ea typeface="Lato" charset="0"/>
                <a:cs typeface="Lato" charset="0"/>
              </a:rPr>
              <a:t>Evaluate </a:t>
            </a:r>
            <a:r>
              <a:rPr lang="tr-TR" sz="4400" b="1" dirty="0">
                <a:solidFill>
                  <a:schemeClr val="bg1"/>
                </a:solidFill>
                <a:latin typeface="Lato" charset="0"/>
                <a:ea typeface="Lato" charset="0"/>
                <a:cs typeface="Lato" charset="0"/>
              </a:rPr>
              <a:t>our</a:t>
            </a:r>
          </a:p>
          <a:p>
            <a:pPr algn="ctr"/>
            <a:r>
              <a:rPr lang="en-US" sz="4400" b="1" dirty="0">
                <a:solidFill>
                  <a:schemeClr val="bg1"/>
                </a:solidFill>
                <a:latin typeface="Lato" charset="0"/>
                <a:ea typeface="Lato" charset="0"/>
                <a:cs typeface="Lato" charset="0"/>
              </a:rPr>
              <a:t> </a:t>
            </a:r>
            <a:r>
              <a:rPr lang="en-US" sz="4400" b="1" dirty="0">
                <a:solidFill>
                  <a:schemeClr val="accent1"/>
                </a:solidFill>
                <a:latin typeface="Lato" charset="0"/>
                <a:ea typeface="Lato" charset="0"/>
                <a:cs typeface="Lato" charset="0"/>
              </a:rPr>
              <a:t>social media </a:t>
            </a:r>
            <a:r>
              <a:rPr lang="en-US" sz="4400" b="1" dirty="0">
                <a:solidFill>
                  <a:schemeClr val="bg1"/>
                </a:solidFill>
                <a:latin typeface="Lato" charset="0"/>
                <a:ea typeface="Lato" charset="0"/>
                <a:cs typeface="Lato" charset="0"/>
              </a:rPr>
              <a:t>budget</a:t>
            </a:r>
            <a:endParaRPr lang="id-ID" sz="4400" b="1" dirty="0">
              <a:solidFill>
                <a:schemeClr val="accent1"/>
              </a:solidFill>
              <a:latin typeface="Lato" charset="0"/>
              <a:ea typeface="Lato" charset="0"/>
              <a:cs typeface="Lato" charset="0"/>
            </a:endParaRPr>
          </a:p>
        </p:txBody>
      </p:sp>
    </p:spTree>
    <p:extLst>
      <p:ext uri="{BB962C8B-B14F-4D97-AF65-F5344CB8AC3E}">
        <p14:creationId xmlns:p14="http://schemas.microsoft.com/office/powerpoint/2010/main" val="39895210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2450</Words>
  <Application>Microsoft Office PowerPoint</Application>
  <PresentationFormat>Widescreen</PresentationFormat>
  <Paragraphs>217</Paragraphs>
  <Slides>44</Slides>
  <Notes>42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5" baseType="lpstr">
      <vt:lpstr>Arial</vt:lpstr>
      <vt:lpstr>Calibri</vt:lpstr>
      <vt:lpstr>Calibri Light</vt:lpstr>
      <vt:lpstr>Lato</vt:lpstr>
      <vt:lpstr>Lato Black</vt:lpstr>
      <vt:lpstr>Lato Heavy</vt:lpstr>
      <vt:lpstr>Lato Light</vt:lpstr>
      <vt:lpstr>Open Sans Light</vt:lpstr>
      <vt:lpstr>Times New Roman</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Abdullatif eida</dc:creator>
  <cp:lastModifiedBy>Abdullatif Eida</cp:lastModifiedBy>
  <cp:revision>21</cp:revision>
  <dcterms:created xsi:type="dcterms:W3CDTF">2020-07-10T08:57:23Z</dcterms:created>
  <dcterms:modified xsi:type="dcterms:W3CDTF">2022-02-13T07:23:37Z</dcterms:modified>
</cp:coreProperties>
</file>